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447" r:id="rId2"/>
    <p:sldId id="477" r:id="rId3"/>
    <p:sldId id="300" r:id="rId4"/>
    <p:sldId id="469" r:id="rId5"/>
    <p:sldId id="280" r:id="rId6"/>
    <p:sldId id="303" r:id="rId7"/>
    <p:sldId id="281" r:id="rId8"/>
    <p:sldId id="475" r:id="rId9"/>
    <p:sldId id="304" r:id="rId10"/>
    <p:sldId id="459" r:id="rId11"/>
    <p:sldId id="313" r:id="rId12"/>
    <p:sldId id="310" r:id="rId13"/>
    <p:sldId id="309" r:id="rId14"/>
    <p:sldId id="314" r:id="rId15"/>
    <p:sldId id="329" r:id="rId16"/>
    <p:sldId id="321" r:id="rId17"/>
    <p:sldId id="330" r:id="rId18"/>
    <p:sldId id="320" r:id="rId19"/>
    <p:sldId id="427" r:id="rId20"/>
    <p:sldId id="323" r:id="rId21"/>
    <p:sldId id="470" r:id="rId22"/>
    <p:sldId id="331" r:id="rId23"/>
    <p:sldId id="324" r:id="rId24"/>
    <p:sldId id="332" r:id="rId25"/>
    <p:sldId id="325" r:id="rId26"/>
    <p:sldId id="480" r:id="rId27"/>
    <p:sldId id="481" r:id="rId28"/>
    <p:sldId id="482" r:id="rId29"/>
    <p:sldId id="484" r:id="rId30"/>
    <p:sldId id="486" r:id="rId31"/>
    <p:sldId id="487" r:id="rId32"/>
    <p:sldId id="467" r:id="rId33"/>
    <p:sldId id="466"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4A80"/>
    <a:srgbClr val="DC291E"/>
    <a:srgbClr val="4F81BD"/>
    <a:srgbClr val="2EB135"/>
    <a:srgbClr val="2EB128"/>
    <a:srgbClr val="604A7B"/>
    <a:srgbClr val="D52619"/>
    <a:srgbClr val="2CA632"/>
    <a:srgbClr val="238528"/>
    <a:srgbClr val="217D2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73866" autoAdjust="0"/>
  </p:normalViewPr>
  <p:slideViewPr>
    <p:cSldViewPr>
      <p:cViewPr varScale="1">
        <p:scale>
          <a:sx n="53" d="100"/>
          <a:sy n="53" d="100"/>
        </p:scale>
        <p:origin x="-1362" y="-90"/>
      </p:cViewPr>
      <p:guideLst>
        <p:guide orient="horz" pos="2160"/>
        <p:guide pos="2880"/>
      </p:guideLst>
    </p:cSldViewPr>
  </p:slideViewPr>
  <p:notesTextViewPr>
    <p:cViewPr>
      <p:scale>
        <a:sx n="1" d="1"/>
        <a:sy n="1" d="1"/>
      </p:scale>
      <p:origin x="0" y="0"/>
    </p:cViewPr>
  </p:notesTextViewPr>
  <p:sorterViewPr>
    <p:cViewPr>
      <p:scale>
        <a:sx n="100" d="100"/>
        <a:sy n="100" d="100"/>
      </p:scale>
      <p:origin x="0" y="18864"/>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26309-2B9D-4D48-AD06-2914E4A5378E}" type="datetimeFigureOut">
              <a:rPr lang="en-US" smtClean="0"/>
              <a:pPr/>
              <a:t>11/17/2014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FE3022-C1C1-4738-929E-838CA639FABE}" type="slidenum">
              <a:rPr lang="en-US" smtClean="0"/>
              <a:pPr/>
              <a:t>‹#›</a:t>
            </a:fld>
            <a:endParaRPr lang="en-US"/>
          </a:p>
        </p:txBody>
      </p:sp>
    </p:spTree>
    <p:extLst>
      <p:ext uri="{BB962C8B-B14F-4D97-AF65-F5344CB8AC3E}">
        <p14:creationId xmlns="" xmlns:p14="http://schemas.microsoft.com/office/powerpoint/2010/main" val="3349488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7D0D37-94C5-4A22-805E-E70BFAD5029E}" type="datetimeFigureOut">
              <a:rPr lang="en-US" smtClean="0"/>
              <a:pPr/>
              <a:t>11/17/2014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093BBC-4EE7-4925-B7F6-224524E3CE7C}" type="slidenum">
              <a:rPr lang="en-US" smtClean="0"/>
              <a:pPr/>
              <a:t>‹#›</a:t>
            </a:fld>
            <a:endParaRPr lang="en-US" dirty="0"/>
          </a:p>
        </p:txBody>
      </p:sp>
    </p:spTree>
    <p:extLst>
      <p:ext uri="{BB962C8B-B14F-4D97-AF65-F5344CB8AC3E}">
        <p14:creationId xmlns="" xmlns:p14="http://schemas.microsoft.com/office/powerpoint/2010/main" val="3489977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225425"/>
            <a:ext cx="1946275" cy="1460500"/>
          </a:xfrm>
        </p:spPr>
      </p:sp>
      <p:sp>
        <p:nvSpPr>
          <p:cNvPr id="3" name="Notes Placeholder 2"/>
          <p:cNvSpPr>
            <a:spLocks noGrp="1"/>
          </p:cNvSpPr>
          <p:nvPr>
            <p:ph type="body" idx="1"/>
          </p:nvPr>
        </p:nvSpPr>
        <p:spPr/>
        <p:txBody>
          <a:bodyPr>
            <a:normAutofit/>
          </a:bodyPr>
          <a:lstStyle/>
          <a:p>
            <a:r>
              <a:rPr lang="en-US" baseline="0" dirty="0" smtClean="0"/>
              <a:t>What is driving the changes within NFV: best practice in the field of MH Peer education &amp; support, evidence-based curriculums and data driven program options, innovative and creative collaborations, quality assurance processes, all grounded by SAMHSA’s MH recovery model.  This morning, we want to share with you how this solid foundation is what underlies the NAMI affiliate that is serving our community today.</a:t>
            </a:r>
            <a:endParaRPr lang="en-US" dirty="0"/>
          </a:p>
        </p:txBody>
      </p:sp>
      <p:sp>
        <p:nvSpPr>
          <p:cNvPr id="4" name="Slide Number Placeholder 3"/>
          <p:cNvSpPr>
            <a:spLocks noGrp="1"/>
          </p:cNvSpPr>
          <p:nvPr>
            <p:ph type="sldNum" sz="quarter" idx="10"/>
          </p:nvPr>
        </p:nvSpPr>
        <p:spPr/>
        <p:txBody>
          <a:bodyPr/>
          <a:lstStyle/>
          <a:p>
            <a:fld id="{D800E4EC-E299-45F7-8933-7D27FBD5B344}" type="slidenum">
              <a:rPr lang="en-US" smtClean="0"/>
              <a:pPr/>
              <a:t>1</a:t>
            </a:fld>
            <a:endParaRPr lang="en-US" dirty="0"/>
          </a:p>
        </p:txBody>
      </p:sp>
    </p:spTree>
    <p:extLst>
      <p:ext uri="{BB962C8B-B14F-4D97-AF65-F5344CB8AC3E}">
        <p14:creationId xmlns="" xmlns:p14="http://schemas.microsoft.com/office/powerpoint/2010/main" val="3535783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 In the United States, the annual economic, indirect cost of mental illness is estimated to be $300 billion. </a:t>
            </a:r>
          </a:p>
          <a:p>
            <a:pPr>
              <a:buFont typeface="Arial" pitchFamily="34" charset="0"/>
              <a:buChar char="•"/>
            </a:pPr>
            <a:endParaRPr lang="en-US" dirty="0" smtClean="0"/>
          </a:p>
          <a:p>
            <a:pPr>
              <a:buFont typeface="Arial" pitchFamily="34" charset="0"/>
              <a:buChar char="•"/>
            </a:pPr>
            <a:r>
              <a:rPr lang="en-US" dirty="0" smtClean="0"/>
              <a:t> Most of that amount</a:t>
            </a:r>
            <a:r>
              <a:rPr lang="en-US" baseline="0" dirty="0" smtClean="0"/>
              <a:t> - </a:t>
            </a:r>
            <a:r>
              <a:rPr lang="en-US" dirty="0" smtClean="0"/>
              <a:t>approximately $63 billion</a:t>
            </a:r>
            <a:r>
              <a:rPr lang="en-US" baseline="0" dirty="0" smtClean="0"/>
              <a:t> - </a:t>
            </a:r>
            <a:r>
              <a:rPr lang="en-US" dirty="0" smtClean="0"/>
              <a:t>reflects the loss of productivity as a result of illness, absenteeism</a:t>
            </a:r>
            <a:r>
              <a:rPr lang="en-US" baseline="0" dirty="0" smtClean="0"/>
              <a:t> &amp; </a:t>
            </a:r>
            <a:r>
              <a:rPr lang="en-US" baseline="0" dirty="0" err="1" smtClean="0"/>
              <a:t>presenteeism</a:t>
            </a:r>
            <a:endParaRPr lang="en-US" dirty="0" smtClean="0"/>
          </a:p>
          <a:p>
            <a:pPr>
              <a:buFont typeface="Arial" pitchFamily="34" charset="0"/>
              <a:buNone/>
            </a:pPr>
            <a:r>
              <a:rPr lang="en-US" baseline="0" dirty="0" smtClean="0"/>
              <a:t> </a:t>
            </a:r>
            <a:endParaRPr lang="en-US" dirty="0" smtClean="0"/>
          </a:p>
          <a:p>
            <a:pPr lvl="0">
              <a:buFont typeface="Arial" pitchFamily="34" charset="0"/>
              <a:buChar char="•"/>
            </a:pPr>
            <a:r>
              <a:rPr lang="en-US" dirty="0" smtClean="0"/>
              <a:t> Mental health disorders are the third most costly medical condition (in payments made). </a:t>
            </a:r>
          </a:p>
          <a:p>
            <a:pPr lvl="0">
              <a:buFont typeface="Arial" pitchFamily="34" charset="0"/>
              <a:buChar char="•"/>
            </a:pPr>
            <a:endParaRPr lang="en-US" dirty="0" smtClean="0"/>
          </a:p>
          <a:p>
            <a:pPr lvl="0">
              <a:buFont typeface="Arial" pitchFamily="34" charset="0"/>
              <a:buChar char="•"/>
            </a:pPr>
            <a:r>
              <a:rPr lang="en-US" dirty="0" smtClean="0"/>
              <a:t> Heart disease is first;</a:t>
            </a:r>
            <a:r>
              <a:rPr lang="en-US" baseline="0" dirty="0" smtClean="0"/>
              <a:t> </a:t>
            </a:r>
            <a:r>
              <a:rPr lang="en-US" dirty="0" smtClean="0"/>
              <a:t> trauma related disorders/injuries second;</a:t>
            </a:r>
            <a:r>
              <a:rPr lang="en-US" baseline="0" dirty="0" smtClean="0"/>
              <a:t> and </a:t>
            </a:r>
            <a:r>
              <a:rPr lang="en-US" dirty="0" smtClean="0"/>
              <a:t> cancer is fourth.</a:t>
            </a:r>
            <a:r>
              <a:rPr lang="en-US" baseline="0" dirty="0" smtClean="0"/>
              <a:t> </a:t>
            </a:r>
          </a:p>
          <a:p>
            <a:pPr lvl="0">
              <a:buFont typeface="Arial" pitchFamily="34" charset="0"/>
              <a:buChar char="•"/>
            </a:pPr>
            <a:endParaRPr lang="en-US" dirty="0" smtClean="0"/>
          </a:p>
          <a:p>
            <a:pPr lvl="0">
              <a:buFont typeface="Arial" pitchFamily="34" charset="0"/>
              <a:buChar char="•"/>
            </a:pPr>
            <a:r>
              <a:rPr lang="en-US" dirty="0" smtClean="0"/>
              <a:t> Depression is the leading cause of disability for Americans ages 15</a:t>
            </a:r>
            <a:r>
              <a:rPr lang="en-US" baseline="0" dirty="0" smtClean="0"/>
              <a:t> to 44.</a:t>
            </a:r>
            <a:endParaRPr lang="en-US" dirty="0"/>
          </a:p>
        </p:txBody>
      </p:sp>
      <p:sp>
        <p:nvSpPr>
          <p:cNvPr id="4" name="Slide Number Placeholder 3"/>
          <p:cNvSpPr>
            <a:spLocks noGrp="1"/>
          </p:cNvSpPr>
          <p:nvPr>
            <p:ph type="sldNum" sz="quarter" idx="10"/>
          </p:nvPr>
        </p:nvSpPr>
        <p:spPr/>
        <p:txBody>
          <a:bodyPr/>
          <a:lstStyle/>
          <a:p>
            <a:fld id="{EBE2BAF5-9B9D-46F8-BC6B-53FB238DAFC5}" type="slidenum">
              <a:rPr lang="en-US" smtClean="0"/>
              <a:pPr/>
              <a:t>11</a:t>
            </a:fld>
            <a:endParaRPr lang="en-US"/>
          </a:p>
        </p:txBody>
      </p:sp>
    </p:spTree>
    <p:extLst>
      <p:ext uri="{BB962C8B-B14F-4D97-AF65-F5344CB8AC3E}">
        <p14:creationId xmlns="" xmlns:p14="http://schemas.microsoft.com/office/powerpoint/2010/main" val="314491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Children living in poverty are more likely to be exposed to and experience traumatic events that have long lasting effects on development and mental and physical health. </a:t>
            </a:r>
          </a:p>
          <a:p>
            <a:pPr algn="just"/>
            <a:endParaRPr lang="en-US" sz="800" dirty="0" smtClean="0"/>
          </a:p>
          <a:p>
            <a:pPr algn="just"/>
            <a:r>
              <a:rPr lang="en-US" dirty="0" smtClean="0"/>
              <a:t>41% of families in which there is parental mental illness are living in poverty. </a:t>
            </a:r>
            <a:r>
              <a:rPr lang="en-US" sz="900" dirty="0" smtClean="0"/>
              <a:t>(</a:t>
            </a:r>
            <a:r>
              <a:rPr lang="en-US" sz="900" dirty="0" err="1" smtClean="0"/>
              <a:t>nmha</a:t>
            </a:r>
            <a:r>
              <a:rPr lang="en-US" sz="900" dirty="0" smtClean="0"/>
              <a:t> data)</a:t>
            </a:r>
          </a:p>
          <a:p>
            <a:pPr marL="68580" indent="0" algn="just">
              <a:buNone/>
            </a:pPr>
            <a:endParaRPr lang="en-US" sz="800" dirty="0" smtClean="0"/>
          </a:p>
          <a:p>
            <a:pPr algn="just"/>
            <a:r>
              <a:rPr lang="en-US" dirty="0" smtClean="0"/>
              <a:t>Less than a quarter of those parents have had steady employment in the last month. </a:t>
            </a:r>
            <a:r>
              <a:rPr lang="en-US" sz="900" dirty="0" smtClean="0"/>
              <a:t>(</a:t>
            </a:r>
            <a:r>
              <a:rPr lang="en-US" sz="900" dirty="0" err="1" smtClean="0"/>
              <a:t>nmha</a:t>
            </a:r>
            <a:r>
              <a:rPr lang="en-US" sz="900" dirty="0" smtClean="0"/>
              <a:t> data)</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 A recent study has found that 28 percent of homeless people with previous psychiatric hospitalizations obtained some food from garbage cans and 8 percent used garbage cans as a primary food source.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When someone is struggling with the symptoms of their mental illness, just like struggling with any other physical illness, it impacts their ability to function in daily life, including employment.  </a:t>
            </a:r>
          </a:p>
          <a:p>
            <a:r>
              <a:rPr lang="en-US" sz="120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Additionally, many people in poverty are uninsured or underinsured with the dilemma of choosing to pay for mental health treatment and medications, 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food and housing.</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People experiencing hunger or facing debts are more likely to suffer from mental disorders.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BC52F8-3B01-4B78-959B-1755B144B12F}" type="slidenum">
              <a:rPr lang="en-US" smtClean="0"/>
              <a:pPr/>
              <a:t>12</a:t>
            </a:fld>
            <a:endParaRPr lang="en-US"/>
          </a:p>
        </p:txBody>
      </p:sp>
    </p:spTree>
    <p:extLst>
      <p:ext uri="{BB962C8B-B14F-4D97-AF65-F5344CB8AC3E}">
        <p14:creationId xmlns="" xmlns:p14="http://schemas.microsoft.com/office/powerpoint/2010/main" val="3445485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buFont typeface="Arial" pitchFamily="34" charset="0"/>
              <a:buNone/>
            </a:pPr>
            <a:r>
              <a:rPr lang="en-US" dirty="0" smtClean="0"/>
              <a:t>The</a:t>
            </a:r>
            <a:r>
              <a:rPr lang="en-US" baseline="0" dirty="0" smtClean="0"/>
              <a:t> criminalization of the mentally ill:</a:t>
            </a:r>
          </a:p>
          <a:p>
            <a:pPr>
              <a:buFont typeface="Arial" pitchFamily="34" charset="0"/>
              <a:buNone/>
            </a:pPr>
            <a:endParaRPr lang="en-US" baseline="0" dirty="0" smtClean="0"/>
          </a:p>
          <a:p>
            <a:r>
              <a:rPr lang="en-US" dirty="0" smtClean="0"/>
              <a:t>America has lost 90% of its psychiatric hospital beds since 1960, a shrinkage that has corresponded with the growth of the prison population. </a:t>
            </a:r>
          </a:p>
          <a:p>
            <a:endParaRPr lang="en-US" dirty="0" smtClean="0"/>
          </a:p>
          <a:p>
            <a:r>
              <a:rPr lang="en-US" dirty="0" smtClean="0"/>
              <a:t>Instead of hospitalizing people with mental illness, many are jailed or imprisoned. </a:t>
            </a:r>
          </a:p>
          <a:p>
            <a:endParaRPr lang="en-US" dirty="0" smtClean="0"/>
          </a:p>
          <a:p>
            <a:pPr>
              <a:buFont typeface="Arial" pitchFamily="34" charset="0"/>
              <a:buNone/>
            </a:pPr>
            <a:r>
              <a:rPr lang="en-US" dirty="0" smtClean="0"/>
              <a:t>24% percent of state prisoners and 65% percent of local jail prisoners have a recent history of a mental health disorder.</a:t>
            </a:r>
          </a:p>
          <a:p>
            <a:endParaRPr lang="en-US" dirty="0" smtClean="0"/>
          </a:p>
          <a:p>
            <a:pPr>
              <a:buFont typeface="Arial" pitchFamily="34" charset="0"/>
              <a:buNone/>
            </a:pPr>
            <a:r>
              <a:rPr lang="en-US" dirty="0" smtClean="0"/>
              <a:t>70% of youth in juvenile justice systems have at least one mental disorder with at least 20% experiencing significant functional impairment from a serious mental illness.</a:t>
            </a:r>
          </a:p>
          <a:p>
            <a:endParaRPr lang="en-US" dirty="0" smtClean="0"/>
          </a:p>
          <a:p>
            <a:r>
              <a:rPr lang="en-US" dirty="0" smtClean="0"/>
              <a:t>By some estimates, 16% of inmates are suffering symptoms of </a:t>
            </a:r>
            <a:r>
              <a:rPr lang="en-US" b="1" dirty="0" smtClean="0"/>
              <a:t>severe mental illness</a:t>
            </a:r>
            <a:r>
              <a:rPr lang="en-US" dirty="0" smtClean="0"/>
              <a:t>. </a:t>
            </a:r>
          </a:p>
          <a:p>
            <a:endParaRPr lang="en-US" dirty="0" smtClean="0"/>
          </a:p>
          <a:p>
            <a:r>
              <a:rPr lang="en-US" dirty="0" smtClean="0"/>
              <a:t>Imprisoning people acting on symptoms of mental illness isn't good for the people, law enforcement, jails and prisons or anyone else.</a:t>
            </a:r>
          </a:p>
          <a:p>
            <a:endParaRPr lang="en-US" dirty="0" smtClean="0"/>
          </a:p>
          <a:p>
            <a:r>
              <a:rPr lang="en-US" dirty="0" smtClean="0"/>
              <a:t>The</a:t>
            </a:r>
            <a:r>
              <a:rPr lang="en-US" baseline="0" dirty="0" smtClean="0"/>
              <a:t> sane alternative</a:t>
            </a:r>
            <a:r>
              <a:rPr lang="en-US" dirty="0" smtClean="0"/>
              <a:t>: court-ordered outpatient treatment. </a:t>
            </a:r>
          </a:p>
          <a:p>
            <a:endParaRPr lang="en-US" dirty="0" smtClean="0"/>
          </a:p>
          <a:p>
            <a:r>
              <a:rPr lang="en-US" dirty="0" smtClean="0"/>
              <a:t>Results</a:t>
            </a:r>
            <a:r>
              <a:rPr lang="en-US" baseline="0" dirty="0" smtClean="0"/>
              <a:t> in </a:t>
            </a:r>
            <a:r>
              <a:rPr lang="en-US" dirty="0" smtClean="0"/>
              <a:t>lower arrest and incarceration rates — and costs far less than jails, hospitals and emergency rooms. </a:t>
            </a:r>
          </a:p>
          <a:p>
            <a:endParaRPr lang="en-US" dirty="0" smtClean="0"/>
          </a:p>
          <a:p>
            <a:r>
              <a:rPr lang="en-US" dirty="0" smtClean="0"/>
              <a:t>Outagamie</a:t>
            </a:r>
            <a:r>
              <a:rPr lang="en-US" baseline="0" dirty="0" smtClean="0"/>
              <a:t> County Mental Health Court</a:t>
            </a:r>
            <a:endParaRPr lang="en-US" dirty="0" smtClean="0"/>
          </a:p>
          <a:p>
            <a:endParaRPr lang="en-US" dirty="0" smtClean="0"/>
          </a:p>
          <a:p>
            <a:pPr>
              <a:buFont typeface="Arial" pitchFamily="34" charse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EBE2BAF5-9B9D-46F8-BC6B-53FB238DAFC5}" type="slidenum">
              <a:rPr lang="en-US" smtClean="0"/>
              <a:pPr/>
              <a:t>13</a:t>
            </a:fld>
            <a:endParaRPr lang="en-US"/>
          </a:p>
        </p:txBody>
      </p:sp>
    </p:spTree>
    <p:extLst>
      <p:ext uri="{BB962C8B-B14F-4D97-AF65-F5344CB8AC3E}">
        <p14:creationId xmlns="" xmlns:p14="http://schemas.microsoft.com/office/powerpoint/2010/main" val="3923393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The Impact of Trauma &amp; Victimization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According to the National Center for Post Traumatic Stress Disorder, about 60 percent of men and 50 percent of women will experience a traumatic event in their lifetime and the numbers are even higher for members of the armed forces.  People with mental illness are far more likely to be victims than perpetrators of violent crime and are especially vulnerable to being victimized.  This frequently involves acts such as theft of clothing or money, but also includes assault, rape or being killed. People with severe mental illnesses are 3 times more likely to be attacked, raped or mugged than the general population.  More than half of people with mental illness have experienced a crime in the last year.  People with severe mental illness are five times more likely to experience assault (women are 10 times more likely).  Studies have also found victims with mental illness saying that their reports to the police were often dismissed or disbelieved.</a:t>
            </a:r>
          </a:p>
          <a:p>
            <a:endParaRPr lang="en-US" dirty="0"/>
          </a:p>
        </p:txBody>
      </p:sp>
      <p:sp>
        <p:nvSpPr>
          <p:cNvPr id="4" name="Slide Number Placeholder 3"/>
          <p:cNvSpPr>
            <a:spLocks noGrp="1"/>
          </p:cNvSpPr>
          <p:nvPr>
            <p:ph type="sldNum" sz="quarter" idx="10"/>
          </p:nvPr>
        </p:nvSpPr>
        <p:spPr/>
        <p:txBody>
          <a:bodyPr/>
          <a:lstStyle/>
          <a:p>
            <a:fld id="{2CBC52F8-3B01-4B78-959B-1755B144B12F}" type="slidenum">
              <a:rPr lang="en-US" smtClean="0"/>
              <a:pPr/>
              <a:t>14</a:t>
            </a:fld>
            <a:endParaRPr lang="en-US"/>
          </a:p>
        </p:txBody>
      </p:sp>
    </p:spTree>
    <p:extLst>
      <p:ext uri="{BB962C8B-B14F-4D97-AF65-F5344CB8AC3E}">
        <p14:creationId xmlns="" xmlns:p14="http://schemas.microsoft.com/office/powerpoint/2010/main" val="1817275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Myth: </a:t>
            </a:r>
            <a:r>
              <a:rPr lang="en-US" sz="1200" b="1" i="0" kern="1200" dirty="0" smtClean="0">
                <a:solidFill>
                  <a:schemeClr val="tx1"/>
                </a:solidFill>
                <a:latin typeface="+mn-lt"/>
                <a:ea typeface="+mn-ea"/>
                <a:cs typeface="+mn-cs"/>
              </a:rPr>
              <a:t>Depressed people are just lazy or weak. They need to pull themselves together and stop feeling sorry for themselves.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b="1" dirty="0" smtClean="0"/>
              <a:t>Fact: </a:t>
            </a:r>
            <a:r>
              <a:rPr lang="en-US" sz="1200" b="0" i="0" kern="1200" dirty="0" smtClean="0">
                <a:solidFill>
                  <a:schemeClr val="tx1"/>
                </a:solidFill>
                <a:latin typeface="+mn-lt"/>
                <a:ea typeface="+mn-ea"/>
                <a:cs typeface="+mn-cs"/>
              </a:rPr>
              <a:t>When people are clinically depressed, they can’t “snap out of” it anymore than they can “snap out of” an ulcer or diabetes. Although we don’t know the exact cause of clinical depression, we do know it is a medical illness with biological components. We also know that genetics and certain brain chemicals play a part. In short, we know enough to treat it effectively.</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BE2BAF5-9B9D-46F8-BC6B-53FB238DAFC5}" type="slidenum">
              <a:rPr lang="en-US" smtClean="0"/>
              <a:pPr/>
              <a:t>15</a:t>
            </a:fld>
            <a:endParaRPr lang="en-US"/>
          </a:p>
        </p:txBody>
      </p:sp>
    </p:spTree>
    <p:extLst>
      <p:ext uri="{BB962C8B-B14F-4D97-AF65-F5344CB8AC3E}">
        <p14:creationId xmlns="" xmlns:p14="http://schemas.microsoft.com/office/powerpoint/2010/main" val="115041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latin typeface="+mn-lt"/>
                <a:ea typeface="+mn-ea"/>
                <a:cs typeface="+mn-cs"/>
              </a:rPr>
              <a:t>Major depressive disorder</a:t>
            </a:r>
            <a:r>
              <a:rPr lang="en-US" sz="1200" kern="1200" dirty="0" smtClean="0">
                <a:solidFill>
                  <a:schemeClr val="tx1"/>
                </a:solidFill>
                <a:latin typeface="+mn-lt"/>
                <a:ea typeface="+mn-ea"/>
                <a:cs typeface="+mn-cs"/>
              </a:rPr>
              <a:t> is a serious medical illness affecting 15 million American adults or approximately 5-8 percent of the adult population in a given year. </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  Unlike normal emotional experiences of sadness, loss or passing mood states, major depression is persistent</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  Major depression can significantly interfere with an individual’s thoughts, behavior, mood, activity and physical health. </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  Among all medical illnesses, major depression is the leading cause of disability in the United States and many other developed countries.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Symptoms can include:  </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a:buFont typeface="Arial" pitchFamily="34" charset="0"/>
              <a:buChar char="•"/>
            </a:pPr>
            <a:r>
              <a:rPr lang="en-US" dirty="0" smtClean="0"/>
              <a:t> Sadness</a:t>
            </a:r>
          </a:p>
          <a:p>
            <a:pPr>
              <a:buFont typeface="Arial" pitchFamily="34" charset="0"/>
              <a:buChar char="•"/>
            </a:pPr>
            <a:r>
              <a:rPr lang="en-US" dirty="0" smtClean="0"/>
              <a:t> Loss of interest or pleasure in activities you used to enjoy</a:t>
            </a:r>
          </a:p>
          <a:p>
            <a:pPr>
              <a:buFont typeface="Arial" pitchFamily="34" charset="0"/>
              <a:buChar char="•"/>
            </a:pPr>
            <a:r>
              <a:rPr lang="en-US" dirty="0" smtClean="0"/>
              <a:t> Change in weight</a:t>
            </a:r>
          </a:p>
          <a:p>
            <a:pPr>
              <a:buFont typeface="Arial" pitchFamily="34" charset="0"/>
              <a:buChar char="•"/>
            </a:pPr>
            <a:r>
              <a:rPr lang="en-US" dirty="0" smtClean="0"/>
              <a:t> Difficulty sleeping or oversleeping</a:t>
            </a:r>
          </a:p>
          <a:p>
            <a:pPr>
              <a:buFont typeface="Arial" pitchFamily="34" charset="0"/>
              <a:buChar char="•"/>
            </a:pPr>
            <a:r>
              <a:rPr lang="en-US" dirty="0" smtClean="0"/>
              <a:t> Energy loss</a:t>
            </a:r>
          </a:p>
          <a:p>
            <a:pPr>
              <a:buFont typeface="Arial" pitchFamily="34" charset="0"/>
              <a:buChar char="•"/>
            </a:pPr>
            <a:r>
              <a:rPr lang="en-US" dirty="0" smtClean="0"/>
              <a:t> Feelings of worthlessness</a:t>
            </a:r>
          </a:p>
          <a:p>
            <a:pPr>
              <a:buFont typeface="Arial" pitchFamily="34" charset="0"/>
              <a:buChar char="•"/>
            </a:pPr>
            <a:r>
              <a:rPr lang="en-US" dirty="0" smtClean="0"/>
              <a:t> Thoughts of death or suicide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BE2BAF5-9B9D-46F8-BC6B-53FB238DAFC5}" type="slidenum">
              <a:rPr lang="en-US" smtClean="0"/>
              <a:pPr/>
              <a:t>16</a:t>
            </a:fld>
            <a:endParaRPr lang="en-US"/>
          </a:p>
        </p:txBody>
      </p:sp>
    </p:spTree>
    <p:extLst>
      <p:ext uri="{BB962C8B-B14F-4D97-AF65-F5344CB8AC3E}">
        <p14:creationId xmlns="" xmlns:p14="http://schemas.microsoft.com/office/powerpoint/2010/main" val="2102220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Myth: </a:t>
            </a:r>
            <a:r>
              <a:rPr lang="en-US" dirty="0" smtClean="0"/>
              <a:t>People with mental illnesses are violent and unpredictable.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b="1" dirty="0" smtClean="0"/>
              <a:t>Fact: </a:t>
            </a:r>
            <a:r>
              <a:rPr lang="en-US" dirty="0" smtClean="0"/>
              <a:t>Actually, the vast majority of people with mental health conditions are no more violent than anyone else. People with mental illnesses are much more likely to be the victims of crime. You probably know someone with a mental illness and don't even realize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BE2BAF5-9B9D-46F8-BC6B-53FB238DAFC5}" type="slidenum">
              <a:rPr lang="en-US" smtClean="0"/>
              <a:pPr/>
              <a:t>17</a:t>
            </a:fld>
            <a:endParaRPr lang="en-US"/>
          </a:p>
        </p:txBody>
      </p:sp>
    </p:spTree>
    <p:extLst>
      <p:ext uri="{BB962C8B-B14F-4D97-AF65-F5344CB8AC3E}">
        <p14:creationId xmlns="" xmlns:p14="http://schemas.microsoft.com/office/powerpoint/2010/main" val="1255977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1" kern="1200" dirty="0" smtClean="0">
                <a:solidFill>
                  <a:schemeClr val="tx1"/>
                </a:solidFill>
                <a:latin typeface="+mn-lt"/>
                <a:ea typeface="+mn-ea"/>
                <a:cs typeface="+mn-cs"/>
              </a:rPr>
              <a:t> Bipolar Disorder, </a:t>
            </a:r>
            <a:r>
              <a:rPr lang="en-US" sz="1200" kern="1200" dirty="0" smtClean="0">
                <a:solidFill>
                  <a:schemeClr val="tx1"/>
                </a:solidFill>
                <a:latin typeface="+mn-lt"/>
                <a:ea typeface="+mn-ea"/>
                <a:cs typeface="+mn-cs"/>
              </a:rPr>
              <a:t>also known as manic-depressive illness, is a serious medical illness that causes shifts in a person's mood, energy, and ability to function.</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 It is different from the normal ups and downs that everyone goes through.</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 The symptoms of bipolar disorder are severe.</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latin typeface="+mn-lt"/>
                <a:ea typeface="+mn-ea"/>
                <a:cs typeface="+mn-cs"/>
              </a:rPr>
              <a:t> </a:t>
            </a:r>
            <a:r>
              <a:rPr lang="en-US" dirty="0" smtClean="0"/>
              <a:t>They may go from overly energetic, "high" and/or irritable, to sad and hopeless, and then back again.</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 They often have normal moods in between. The up feeling is called mania. The down feeling is depression. Hence</a:t>
            </a:r>
            <a:r>
              <a:rPr lang="en-US" baseline="0" dirty="0" smtClean="0"/>
              <a:t>, the name “manic depression,” as it used to be known.</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a:buFont typeface="Arial" pitchFamily="34" charset="0"/>
              <a:buChar char="•"/>
            </a:pPr>
            <a:r>
              <a:rPr lang="en-US" dirty="0" smtClean="0"/>
              <a:t> Bipolar disorder can run in families.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BE2BAF5-9B9D-46F8-BC6B-53FB238DAFC5}" type="slidenum">
              <a:rPr lang="en-US" smtClean="0"/>
              <a:pPr/>
              <a:t>18</a:t>
            </a:fld>
            <a:endParaRPr lang="en-US"/>
          </a:p>
        </p:txBody>
      </p:sp>
    </p:spTree>
    <p:extLst>
      <p:ext uri="{BB962C8B-B14F-4D97-AF65-F5344CB8AC3E}">
        <p14:creationId xmlns="" xmlns:p14="http://schemas.microsoft.com/office/powerpoint/2010/main" val="2855430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Myth: </a:t>
            </a:r>
            <a:r>
              <a:rPr lang="en-US" dirty="0" smtClean="0"/>
              <a:t>People with mental illnesses are violent and unpredictable.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b="1" dirty="0" smtClean="0"/>
              <a:t>Fact: </a:t>
            </a:r>
            <a:r>
              <a:rPr lang="en-US" dirty="0" smtClean="0"/>
              <a:t>Actually, the vast majority of people with mental health conditions are no more violent than anyone else. People with mental illnesses are much more likely to be the victims of crime. You probably know someone with a mental illness and don't even realize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BE2BAF5-9B9D-46F8-BC6B-53FB238DAFC5}" type="slidenum">
              <a:rPr lang="en-US" smtClean="0"/>
              <a:pPr/>
              <a:t>19</a:t>
            </a:fld>
            <a:endParaRPr lang="en-US"/>
          </a:p>
        </p:txBody>
      </p:sp>
    </p:spTree>
    <p:extLst>
      <p:ext uri="{BB962C8B-B14F-4D97-AF65-F5344CB8AC3E}">
        <p14:creationId xmlns="" xmlns:p14="http://schemas.microsoft.com/office/powerpoint/2010/main" val="531917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2600" y="400050"/>
            <a:ext cx="3124200" cy="2343150"/>
          </a:xfrm>
        </p:spPr>
      </p:sp>
      <p:sp>
        <p:nvSpPr>
          <p:cNvPr id="3" name="Notes Placeholder 2"/>
          <p:cNvSpPr>
            <a:spLocks noGrp="1"/>
          </p:cNvSpPr>
          <p:nvPr>
            <p:ph type="body" idx="1"/>
          </p:nvPr>
        </p:nvSpPr>
        <p:spPr>
          <a:xfrm>
            <a:off x="685800" y="2895600"/>
            <a:ext cx="5486400" cy="6096000"/>
          </a:xfrm>
        </p:spPr>
        <p:txBody>
          <a:bodyPr>
            <a:noAutofit/>
          </a:bodyPr>
          <a:lstStyle/>
          <a:p>
            <a:pPr>
              <a:buFont typeface="Arial" pitchFamily="34" charset="0"/>
              <a:buChar char="•"/>
            </a:pPr>
            <a:r>
              <a:rPr lang="en-US" b="0" i="0" kern="1200" dirty="0" smtClean="0">
                <a:solidFill>
                  <a:schemeClr val="tx1"/>
                </a:solidFill>
                <a:latin typeface="+mn-lt"/>
                <a:ea typeface="+mn-ea"/>
                <a:cs typeface="+mn-cs"/>
              </a:rPr>
              <a:t>More than 40 million are affected by these debilitating illnesses each year.</a:t>
            </a:r>
          </a:p>
          <a:p>
            <a:pPr>
              <a:buFont typeface="Arial" pitchFamily="34" charset="0"/>
              <a:buChar char="•"/>
            </a:pPr>
            <a:endParaRPr lang="en-US" b="0" i="0" kern="1200" dirty="0" smtClean="0">
              <a:solidFill>
                <a:schemeClr val="tx1"/>
              </a:solidFill>
              <a:latin typeface="+mn-lt"/>
              <a:ea typeface="+mn-ea"/>
              <a:cs typeface="+mn-cs"/>
            </a:endParaRPr>
          </a:p>
          <a:p>
            <a:pPr>
              <a:buFont typeface="Arial" pitchFamily="34" charset="0"/>
              <a:buChar char="•"/>
            </a:pPr>
            <a:r>
              <a:rPr lang="en-US" dirty="0" smtClean="0"/>
              <a:t> Affect 20% of the population at any given time</a:t>
            </a:r>
          </a:p>
          <a:p>
            <a:pPr>
              <a:buFont typeface="Arial" pitchFamily="34" charset="0"/>
              <a:buChar char="•"/>
            </a:pPr>
            <a:endParaRPr lang="en-US" dirty="0" smtClean="0"/>
          </a:p>
          <a:p>
            <a:pPr>
              <a:buFont typeface="Arial" pitchFamily="34" charset="0"/>
              <a:buChar char="•"/>
            </a:pPr>
            <a:r>
              <a:rPr lang="en-US" dirty="0" smtClean="0"/>
              <a:t> May co-occur with other disorders</a:t>
            </a:r>
          </a:p>
          <a:p>
            <a:pPr>
              <a:buFont typeface="Arial" pitchFamily="34" charset="0"/>
              <a:buChar char="•"/>
            </a:pPr>
            <a:endParaRPr lang="en-US" dirty="0" smtClean="0"/>
          </a:p>
          <a:p>
            <a:pPr>
              <a:buFont typeface="Arial" pitchFamily="34" charset="0"/>
              <a:buChar char="•"/>
            </a:pPr>
            <a:r>
              <a:rPr lang="en-US" dirty="0" smtClean="0"/>
              <a:t> Symptoms:</a:t>
            </a:r>
          </a:p>
          <a:p>
            <a:pPr lvl="1"/>
            <a:r>
              <a:rPr lang="en-US" dirty="0" smtClean="0"/>
              <a:t>- Frightened, distressed or uneasy</a:t>
            </a:r>
          </a:p>
          <a:p>
            <a:pPr lvl="1"/>
            <a:r>
              <a:rPr lang="en-US" dirty="0" smtClean="0"/>
              <a:t>- Panic Attacks: physical symptoms like shortness of breath, chest pressure,</a:t>
            </a:r>
          </a:p>
          <a:p>
            <a:pPr lvl="1"/>
            <a:r>
              <a:rPr lang="en-US" dirty="0" smtClean="0"/>
              <a:t>  heart palpitations, sweating</a:t>
            </a:r>
          </a:p>
          <a:p>
            <a:pPr lvl="1"/>
            <a:r>
              <a:rPr lang="en-US" dirty="0" smtClean="0"/>
              <a:t>- Expresses fears – objects, activities, places, feelings, etc.</a:t>
            </a:r>
          </a:p>
          <a:p>
            <a:pPr lvl="1"/>
            <a:r>
              <a:rPr lang="en-US" dirty="0" smtClean="0"/>
              <a:t>- Avoidance of activities, people, places</a:t>
            </a:r>
            <a:endParaRPr lang="en-US" b="0" i="0" kern="1200" dirty="0" smtClean="0">
              <a:solidFill>
                <a:schemeClr val="tx1"/>
              </a:solidFill>
              <a:latin typeface="+mn-lt"/>
              <a:ea typeface="+mn-ea"/>
              <a:cs typeface="+mn-cs"/>
            </a:endParaRPr>
          </a:p>
          <a:p>
            <a:endParaRPr lang="en-US" b="0" i="0" kern="1200" dirty="0" smtClean="0">
              <a:solidFill>
                <a:schemeClr val="tx1"/>
              </a:solidFill>
              <a:latin typeface="+mn-lt"/>
              <a:ea typeface="+mn-ea"/>
              <a:cs typeface="+mn-cs"/>
            </a:endParaRPr>
          </a:p>
          <a:p>
            <a:pPr>
              <a:buFont typeface="Arial" pitchFamily="34" charset="0"/>
              <a:buChar char="•"/>
            </a:pPr>
            <a:r>
              <a:rPr lang="en-US" b="0" i="0" kern="1200" dirty="0" smtClean="0">
                <a:solidFill>
                  <a:schemeClr val="tx1"/>
                </a:solidFill>
                <a:latin typeface="+mn-lt"/>
                <a:ea typeface="+mn-ea"/>
                <a:cs typeface="+mn-cs"/>
              </a:rPr>
              <a:t>  </a:t>
            </a:r>
            <a:r>
              <a:rPr lang="en-US" b="1" i="0" kern="1200" dirty="0" smtClean="0">
                <a:solidFill>
                  <a:schemeClr val="tx1"/>
                </a:solidFill>
                <a:latin typeface="+mn-lt"/>
                <a:ea typeface="+mn-ea"/>
                <a:cs typeface="+mn-cs"/>
              </a:rPr>
              <a:t>Generalized anxiety</a:t>
            </a:r>
            <a:r>
              <a:rPr lang="en-US" b="1" i="0" kern="1200" baseline="0" dirty="0" smtClean="0">
                <a:solidFill>
                  <a:schemeClr val="tx1"/>
                </a:solidFill>
                <a:latin typeface="+mn-lt"/>
                <a:ea typeface="+mn-ea"/>
                <a:cs typeface="+mn-cs"/>
              </a:rPr>
              <a:t> disorder - </a:t>
            </a:r>
            <a:r>
              <a:rPr lang="en-US" b="0" i="0" kern="1200" baseline="0" dirty="0" smtClean="0">
                <a:solidFill>
                  <a:schemeClr val="tx1"/>
                </a:solidFill>
                <a:latin typeface="+mn-lt"/>
                <a:ea typeface="+mn-ea"/>
                <a:cs typeface="+mn-cs"/>
              </a:rPr>
              <a:t>C</a:t>
            </a:r>
            <a:r>
              <a:rPr lang="en-US" b="0" i="0" kern="1200" dirty="0" smtClean="0">
                <a:solidFill>
                  <a:schemeClr val="tx1"/>
                </a:solidFill>
                <a:latin typeface="+mn-lt"/>
                <a:ea typeface="+mn-ea"/>
                <a:cs typeface="+mn-cs"/>
              </a:rPr>
              <a:t>hronic, exaggerated worry about everyday routine life events and activities, lasting at least six months; almost always anticipating the worst even though there is little reason to expect it. Accompanied by physical symptoms, such as fatigue, trembling, muscle tension, headache, or nausea.</a:t>
            </a:r>
          </a:p>
          <a:p>
            <a:pPr>
              <a:buFont typeface="Arial" pitchFamily="34" charset="0"/>
              <a:buChar char="•"/>
            </a:pPr>
            <a:endParaRPr lang="en-US" b="0" i="0" kern="1200" dirty="0" smtClean="0">
              <a:solidFill>
                <a:schemeClr val="tx1"/>
              </a:solidFill>
              <a:latin typeface="+mn-lt"/>
              <a:ea typeface="+mn-ea"/>
              <a:cs typeface="+mn-cs"/>
            </a:endParaRPr>
          </a:p>
          <a:p>
            <a:pPr>
              <a:buFont typeface="Arial" pitchFamily="34" charset="0"/>
              <a:buChar char="•"/>
            </a:pPr>
            <a:r>
              <a:rPr lang="en-US" b="0" i="0" kern="1200" baseline="0" dirty="0" smtClean="0">
                <a:solidFill>
                  <a:schemeClr val="tx1"/>
                </a:solidFill>
                <a:latin typeface="+mn-lt"/>
                <a:ea typeface="+mn-ea"/>
                <a:cs typeface="+mn-cs"/>
              </a:rPr>
              <a:t>  </a:t>
            </a:r>
            <a:r>
              <a:rPr lang="en-US" b="1" i="0" kern="1200" dirty="0" smtClean="0">
                <a:solidFill>
                  <a:schemeClr val="tx1"/>
                </a:solidFill>
                <a:latin typeface="+mn-lt"/>
                <a:ea typeface="+mn-ea"/>
                <a:cs typeface="+mn-cs"/>
              </a:rPr>
              <a:t>Post-Traumatic Stress Disorder-</a:t>
            </a:r>
            <a:r>
              <a:rPr lang="en-US" b="0" i="0" kern="1200" dirty="0" smtClean="0">
                <a:solidFill>
                  <a:schemeClr val="tx1"/>
                </a:solidFill>
                <a:latin typeface="+mn-lt"/>
                <a:ea typeface="+mn-ea"/>
                <a:cs typeface="+mn-cs"/>
              </a:rPr>
              <a:t>  Persistent symptoms that occur after experiencing a traumatic event such as war, rape, child abuse, natural disasters, or being taken hostage. Nightmares, flashbacks, numbing of emotions, depression, and feeling angry, irritable, distracted and being easily startled are common.</a:t>
            </a:r>
          </a:p>
          <a:p>
            <a:pPr>
              <a:buFont typeface="Arial" pitchFamily="34" charset="0"/>
              <a:buNone/>
            </a:pPr>
            <a:endParaRPr lang="en-US" b="0" i="0" kern="1200" dirty="0" smtClean="0">
              <a:solidFill>
                <a:schemeClr val="tx1"/>
              </a:solidFill>
              <a:latin typeface="+mn-lt"/>
              <a:ea typeface="+mn-ea"/>
              <a:cs typeface="+mn-cs"/>
            </a:endParaRPr>
          </a:p>
          <a:p>
            <a:pPr>
              <a:buFont typeface="Arial" pitchFamily="34" charset="0"/>
              <a:buChar char="•"/>
            </a:pPr>
            <a:r>
              <a:rPr lang="en-US" b="1" i="0" kern="1200" dirty="0" smtClean="0">
                <a:solidFill>
                  <a:schemeClr val="tx1"/>
                </a:solidFill>
                <a:latin typeface="+mn-lt"/>
                <a:ea typeface="+mn-ea"/>
                <a:cs typeface="+mn-cs"/>
              </a:rPr>
              <a:t>  Phobias</a:t>
            </a:r>
            <a:r>
              <a:rPr lang="en-US" b="1" i="0" kern="1200" baseline="0" dirty="0" smtClean="0">
                <a:solidFill>
                  <a:schemeClr val="tx1"/>
                </a:solidFill>
                <a:latin typeface="+mn-lt"/>
                <a:ea typeface="+mn-ea"/>
                <a:cs typeface="+mn-cs"/>
              </a:rPr>
              <a:t> </a:t>
            </a:r>
            <a:r>
              <a:rPr lang="en-US" b="0" i="0" kern="1200" baseline="0" dirty="0" smtClean="0">
                <a:solidFill>
                  <a:schemeClr val="tx1"/>
                </a:solidFill>
                <a:latin typeface="+mn-lt"/>
                <a:ea typeface="+mn-ea"/>
                <a:cs typeface="+mn-cs"/>
              </a:rPr>
              <a:t>- </a:t>
            </a:r>
            <a:r>
              <a:rPr lang="en-US" b="0" i="0" kern="1200" dirty="0" smtClean="0">
                <a:solidFill>
                  <a:schemeClr val="tx1"/>
                </a:solidFill>
                <a:latin typeface="+mn-lt"/>
                <a:ea typeface="+mn-ea"/>
                <a:cs typeface="+mn-cs"/>
              </a:rPr>
              <a:t> People who suffer from phobias experience extreme fear or dread from a particular object or situation.  </a:t>
            </a:r>
          </a:p>
          <a:p>
            <a:pPr>
              <a:buFont typeface="Arial" pitchFamily="34" charset="0"/>
              <a:buChar char="•"/>
            </a:pPr>
            <a:endParaRPr lang="en-US" b="0" i="0" kern="1200" dirty="0" smtClean="0">
              <a:solidFill>
                <a:schemeClr val="tx1"/>
              </a:solidFill>
              <a:latin typeface="+mn-lt"/>
              <a:ea typeface="+mn-ea"/>
              <a:cs typeface="+mn-cs"/>
            </a:endParaRPr>
          </a:p>
          <a:p>
            <a:pPr>
              <a:buFont typeface="Arial" pitchFamily="34" charset="0"/>
              <a:buChar char="•"/>
            </a:pPr>
            <a:r>
              <a:rPr lang="en-US" b="0" i="0" kern="1200" dirty="0" smtClean="0">
                <a:solidFill>
                  <a:schemeClr val="tx1"/>
                </a:solidFill>
                <a:latin typeface="+mn-lt"/>
                <a:ea typeface="+mn-ea"/>
                <a:cs typeface="+mn-cs"/>
              </a:rPr>
              <a:t>  </a:t>
            </a:r>
            <a:r>
              <a:rPr lang="en-US" b="1" i="0" kern="1200" dirty="0" smtClean="0">
                <a:solidFill>
                  <a:schemeClr val="tx1"/>
                </a:solidFill>
                <a:latin typeface="+mn-lt"/>
                <a:ea typeface="+mn-ea"/>
                <a:cs typeface="+mn-cs"/>
              </a:rPr>
              <a:t>Panic disorder</a:t>
            </a:r>
            <a:r>
              <a:rPr lang="en-US" b="1" i="0" kern="1200" baseline="0" dirty="0" smtClean="0">
                <a:solidFill>
                  <a:schemeClr val="tx1"/>
                </a:solidFill>
                <a:latin typeface="+mn-lt"/>
                <a:ea typeface="+mn-ea"/>
                <a:cs typeface="+mn-cs"/>
              </a:rPr>
              <a:t> </a:t>
            </a:r>
            <a:r>
              <a:rPr lang="en-US" b="0" i="0" kern="1200" baseline="0" dirty="0" smtClean="0">
                <a:solidFill>
                  <a:schemeClr val="tx1"/>
                </a:solidFill>
                <a:latin typeface="+mn-lt"/>
                <a:ea typeface="+mn-ea"/>
                <a:cs typeface="+mn-cs"/>
              </a:rPr>
              <a:t>- </a:t>
            </a:r>
            <a:r>
              <a:rPr lang="en-US" b="0" i="0" kern="1200" dirty="0" smtClean="0">
                <a:solidFill>
                  <a:schemeClr val="tx1"/>
                </a:solidFill>
                <a:latin typeface="+mn-lt"/>
                <a:ea typeface="+mn-ea"/>
                <a:cs typeface="+mn-cs"/>
              </a:rPr>
              <a:t>Panic disorders involve sudden, intense feelings of terror for no apparent reason and symptoms similar to a heart attack.  </a:t>
            </a:r>
          </a:p>
          <a:p>
            <a:pPr>
              <a:buFont typeface="Arial" pitchFamily="34" charset="0"/>
              <a:buChar char="•"/>
            </a:pPr>
            <a:endParaRPr lang="en-US" b="0" i="0" kern="1200" dirty="0" smtClean="0">
              <a:solidFill>
                <a:schemeClr val="tx1"/>
              </a:solidFill>
              <a:latin typeface="+mn-lt"/>
              <a:ea typeface="+mn-ea"/>
              <a:cs typeface="+mn-cs"/>
            </a:endParaRPr>
          </a:p>
          <a:p>
            <a:pPr>
              <a:buFont typeface="Arial" pitchFamily="34" charset="0"/>
              <a:buChar char="•"/>
            </a:pPr>
            <a:r>
              <a:rPr lang="en-US" b="0" i="0" kern="1200" dirty="0" smtClean="0">
                <a:solidFill>
                  <a:schemeClr val="tx1"/>
                </a:solidFill>
                <a:latin typeface="+mn-lt"/>
                <a:ea typeface="+mn-ea"/>
                <a:cs typeface="+mn-cs"/>
              </a:rPr>
              <a:t>  </a:t>
            </a:r>
            <a:r>
              <a:rPr lang="en-US" b="1" i="0" kern="1200" dirty="0" smtClean="0">
                <a:solidFill>
                  <a:schemeClr val="tx1"/>
                </a:solidFill>
                <a:latin typeface="+mn-lt"/>
                <a:ea typeface="+mn-ea"/>
                <a:cs typeface="+mn-cs"/>
              </a:rPr>
              <a:t>OCD</a:t>
            </a:r>
            <a:r>
              <a:rPr lang="en-US" b="0" i="0" kern="1200" dirty="0" smtClean="0">
                <a:solidFill>
                  <a:schemeClr val="tx1"/>
                </a:solidFill>
                <a:latin typeface="+mn-lt"/>
                <a:ea typeface="+mn-ea"/>
                <a:cs typeface="+mn-cs"/>
              </a:rPr>
              <a:t> -</a:t>
            </a:r>
            <a:r>
              <a:rPr lang="en-US" b="0" i="0" kern="1200" baseline="0" dirty="0" smtClean="0">
                <a:solidFill>
                  <a:schemeClr val="tx1"/>
                </a:solidFill>
                <a:latin typeface="+mn-lt"/>
                <a:ea typeface="+mn-ea"/>
                <a:cs typeface="+mn-cs"/>
              </a:rPr>
              <a:t> </a:t>
            </a:r>
            <a:r>
              <a:rPr lang="en-US" b="0" i="0" kern="1200" dirty="0" smtClean="0">
                <a:solidFill>
                  <a:schemeClr val="tx1"/>
                </a:solidFill>
                <a:latin typeface="+mn-lt"/>
                <a:ea typeface="+mn-ea"/>
                <a:cs typeface="+mn-cs"/>
              </a:rPr>
              <a:t>People with obsessive-compulsive disorder try to cope with anxiety by repeating words or phrases or engaging in repetitive, ritualistic behavior such as constant hand washing.</a:t>
            </a:r>
            <a:endParaRPr lang="en-US" dirty="0"/>
          </a:p>
        </p:txBody>
      </p:sp>
      <p:sp>
        <p:nvSpPr>
          <p:cNvPr id="4" name="Slide Number Placeholder 3"/>
          <p:cNvSpPr>
            <a:spLocks noGrp="1"/>
          </p:cNvSpPr>
          <p:nvPr>
            <p:ph type="sldNum" sz="quarter" idx="10"/>
          </p:nvPr>
        </p:nvSpPr>
        <p:spPr/>
        <p:txBody>
          <a:bodyPr/>
          <a:lstStyle/>
          <a:p>
            <a:fld id="{EBE2BAF5-9B9D-46F8-BC6B-53FB238DAFC5}" type="slidenum">
              <a:rPr lang="en-US" smtClean="0"/>
              <a:pPr/>
              <a:t>20</a:t>
            </a:fld>
            <a:endParaRPr lang="en-US"/>
          </a:p>
        </p:txBody>
      </p:sp>
    </p:spTree>
    <p:extLst>
      <p:ext uri="{BB962C8B-B14F-4D97-AF65-F5344CB8AC3E}">
        <p14:creationId xmlns="" xmlns:p14="http://schemas.microsoft.com/office/powerpoint/2010/main" val="22151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9663" y="225425"/>
            <a:ext cx="1946275" cy="14605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00E4EC-E299-45F7-8933-7D27FBD5B344}" type="slidenum">
              <a:rPr lang="en-US" smtClean="0"/>
              <a:pPr/>
              <a:t>3</a:t>
            </a:fld>
            <a:endParaRPr lang="en-US" dirty="0"/>
          </a:p>
        </p:txBody>
      </p:sp>
    </p:spTree>
    <p:extLst>
      <p:ext uri="{BB962C8B-B14F-4D97-AF65-F5344CB8AC3E}">
        <p14:creationId xmlns="" xmlns:p14="http://schemas.microsoft.com/office/powerpoint/2010/main" val="4182153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D093BBC-4EE7-4925-B7F6-224524E3CE7C}" type="slidenum">
              <a:rPr lang="en-US" smtClean="0"/>
              <a:pPr/>
              <a:t>21</a:t>
            </a:fld>
            <a:endParaRPr lang="en-US" dirty="0"/>
          </a:p>
        </p:txBody>
      </p:sp>
    </p:spTree>
    <p:extLst>
      <p:ext uri="{BB962C8B-B14F-4D97-AF65-F5344CB8AC3E}">
        <p14:creationId xmlns="" xmlns:p14="http://schemas.microsoft.com/office/powerpoint/2010/main" val="3302523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Myth: </a:t>
            </a:r>
            <a:r>
              <a:rPr lang="en-US" dirty="0" smtClean="0"/>
              <a:t>People with mental illnesses are violent and unpredictable.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b="1" dirty="0" smtClean="0"/>
              <a:t>Fact: </a:t>
            </a:r>
            <a:r>
              <a:rPr lang="en-US" dirty="0" smtClean="0"/>
              <a:t>Actually, the vast majority of people with mental health conditions are no more violent than anyone else. People with mental illnesses are much more likely to be the victims of crime. You probably know someone with a mental illness and don't even realize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BE2BAF5-9B9D-46F8-BC6B-53FB238DAFC5}" type="slidenum">
              <a:rPr lang="en-US" smtClean="0"/>
              <a:pPr/>
              <a:t>22</a:t>
            </a:fld>
            <a:endParaRPr lang="en-US"/>
          </a:p>
        </p:txBody>
      </p:sp>
    </p:spTree>
    <p:extLst>
      <p:ext uri="{BB962C8B-B14F-4D97-AF65-F5344CB8AC3E}">
        <p14:creationId xmlns="" xmlns:p14="http://schemas.microsoft.com/office/powerpoint/2010/main" val="3920163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57400" y="228600"/>
            <a:ext cx="2209800" cy="1657350"/>
          </a:xfrm>
        </p:spPr>
      </p:sp>
      <p:sp>
        <p:nvSpPr>
          <p:cNvPr id="3" name="Notes Placeholder 2"/>
          <p:cNvSpPr>
            <a:spLocks noGrp="1"/>
          </p:cNvSpPr>
          <p:nvPr>
            <p:ph type="body" idx="1"/>
          </p:nvPr>
        </p:nvSpPr>
        <p:spPr>
          <a:xfrm>
            <a:off x="685800" y="2057400"/>
            <a:ext cx="5486400" cy="6858000"/>
          </a:xfrm>
        </p:spPr>
        <p:txBody>
          <a:bodyPr>
            <a:no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mtClean="0"/>
              <a:t> Thought </a:t>
            </a:r>
            <a:r>
              <a:rPr lang="en-US" dirty="0" smtClean="0"/>
              <a:t>disorders involve distorted awareness and thinking.</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 The</a:t>
            </a:r>
            <a:r>
              <a:rPr lang="en-US" baseline="0" dirty="0" smtClean="0"/>
              <a:t> </a:t>
            </a:r>
            <a:r>
              <a:rPr lang="en-US" dirty="0" smtClean="0"/>
              <a:t>most common symptoms of psychotic disorders are</a:t>
            </a:r>
            <a:r>
              <a:rPr lang="en-US" b="1" dirty="0" smtClean="0"/>
              <a:t> hallucinations </a:t>
            </a:r>
            <a:r>
              <a:rPr lang="en-US" dirty="0" smtClean="0"/>
              <a:t>-- the experience of images or sounds that are not real, such as hearing voices,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 And </a:t>
            </a:r>
            <a:r>
              <a:rPr lang="en-US" b="1" dirty="0" smtClean="0"/>
              <a:t>delusions</a:t>
            </a:r>
            <a:r>
              <a:rPr lang="en-US" dirty="0" smtClean="0"/>
              <a:t>, which are false beliefs that the ill person accepts as true, despite evidence to the contrary.</a:t>
            </a:r>
            <a:endParaRPr lang="en-US" b="1" kern="1200" dirty="0" smtClean="0">
              <a:solidFill>
                <a:schemeClr val="tx1"/>
              </a:solidFill>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1" kern="1200" dirty="0" smtClean="0">
              <a:solidFill>
                <a:schemeClr val="tx1"/>
              </a:solidFill>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1" kern="1200" dirty="0" smtClean="0">
                <a:solidFill>
                  <a:schemeClr val="tx1"/>
                </a:solidFill>
                <a:ea typeface="+mn-ea"/>
                <a:cs typeface="+mn-cs"/>
              </a:rPr>
              <a:t> Schizophrenia </a:t>
            </a:r>
            <a:r>
              <a:rPr lang="en-US" kern="1200" dirty="0" smtClean="0">
                <a:solidFill>
                  <a:schemeClr val="tx1"/>
                </a:solidFill>
                <a:ea typeface="+mn-ea"/>
                <a:cs typeface="+mn-cs"/>
              </a:rPr>
              <a:t>is a chronic, severe, and disabling brain disorder that affects about 1.1 percent of the adult U.S. population in</a:t>
            </a:r>
            <a:r>
              <a:rPr lang="en-US" kern="1200" baseline="0" dirty="0" smtClean="0">
                <a:solidFill>
                  <a:schemeClr val="tx1"/>
                </a:solidFill>
                <a:ea typeface="+mn-ea"/>
                <a:cs typeface="+mn-cs"/>
              </a:rPr>
              <a:t> </a:t>
            </a:r>
            <a:r>
              <a:rPr lang="en-US" kern="1200" dirty="0" smtClean="0">
                <a:solidFill>
                  <a:schemeClr val="tx1"/>
                </a:solidFill>
                <a:ea typeface="+mn-ea"/>
                <a:cs typeface="+mn-cs"/>
              </a:rPr>
              <a:t>given year.</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kern="1200" dirty="0" smtClean="0">
              <a:solidFill>
                <a:schemeClr val="tx1"/>
              </a:solidFill>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kern="1200" dirty="0" smtClean="0">
                <a:solidFill>
                  <a:schemeClr val="tx1"/>
                </a:solidFill>
                <a:ea typeface="+mn-ea"/>
                <a:cs typeface="+mn-cs"/>
              </a:rPr>
              <a:t> People with schizophrenia sometimes hear voices others don’t hear, believe that others are broadcasting their thoughts to the world, or become convinced that others are plotting to harm them.</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kern="1200" dirty="0" smtClean="0">
              <a:solidFill>
                <a:schemeClr val="tx1"/>
              </a:solidFill>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kern="1200" dirty="0" smtClean="0">
                <a:solidFill>
                  <a:schemeClr val="tx1"/>
                </a:solidFill>
                <a:ea typeface="+mn-ea"/>
                <a:cs typeface="+mn-cs"/>
              </a:rPr>
              <a:t> These experiences can make them fearful and withdrawn and cause difficulties when they try to have relationships with others.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kern="1200" dirty="0" smtClean="0">
              <a:solidFill>
                <a:schemeClr val="tx1"/>
              </a:solidFill>
              <a:ea typeface="+mn-ea"/>
              <a:cs typeface="+mn-cs"/>
            </a:endParaRPr>
          </a:p>
          <a:p>
            <a:r>
              <a:rPr lang="en-US" dirty="0" smtClean="0"/>
              <a:t>Other symptoms:</a:t>
            </a:r>
          </a:p>
          <a:p>
            <a:endParaRPr lang="en-US" dirty="0" smtClean="0"/>
          </a:p>
          <a:p>
            <a:r>
              <a:rPr lang="en-US" dirty="0" smtClean="0"/>
              <a:t>Disorganized speech:  Includes changing the subject, pauses, incomplete thoughts, etc.  Often referred to as “word salad.”</a:t>
            </a:r>
          </a:p>
          <a:p>
            <a:endParaRPr lang="en-US" dirty="0" smtClean="0"/>
          </a:p>
          <a:p>
            <a:r>
              <a:rPr lang="en-US" dirty="0" smtClean="0"/>
              <a:t>Grossly disorganized or catatonic behavior:  poor personal hygiene, wearing layers of clothing in summer or insufficient clothing in winter, etc.</a:t>
            </a:r>
          </a:p>
          <a:p>
            <a:endParaRPr lang="en-US" dirty="0" smtClean="0"/>
          </a:p>
          <a:p>
            <a:r>
              <a:rPr lang="en-US" dirty="0" smtClean="0"/>
              <a:t>Negative symptoms:  flat affect or appearing to not have any emotional response or expressing strained response</a:t>
            </a:r>
          </a:p>
          <a:p>
            <a:endParaRPr lang="en-US" dirty="0" smtClean="0"/>
          </a:p>
          <a:p>
            <a:pPr>
              <a:buFont typeface="Arial" pitchFamily="34" charset="0"/>
              <a:buChar char="•"/>
            </a:pPr>
            <a:r>
              <a:rPr lang="en-US" b="1" dirty="0" smtClean="0"/>
              <a:t> Schizoaffective Disorder</a:t>
            </a:r>
          </a:p>
          <a:p>
            <a:pPr>
              <a:buFont typeface="Arial" pitchFamily="34" charset="0"/>
              <a:buChar char="•"/>
            </a:pPr>
            <a:endParaRPr lang="en-US" b="1" dirty="0" smtClean="0"/>
          </a:p>
          <a:p>
            <a:r>
              <a:rPr lang="en-US" dirty="0" smtClean="0"/>
              <a:t>Symptoms of both schizophrenia and a mood disorder. </a:t>
            </a:r>
          </a:p>
          <a:p>
            <a:r>
              <a:rPr lang="en-US" dirty="0" smtClean="0"/>
              <a:t>Symptoms</a:t>
            </a:r>
            <a:r>
              <a:rPr lang="en-US" baseline="0" dirty="0" smtClean="0"/>
              <a:t> can include:</a:t>
            </a:r>
          </a:p>
          <a:p>
            <a:r>
              <a:rPr lang="en-US" dirty="0" smtClean="0"/>
              <a:t>Delusions</a:t>
            </a:r>
          </a:p>
          <a:p>
            <a:r>
              <a:rPr lang="en-US" dirty="0" smtClean="0"/>
              <a:t>Hallucinations</a:t>
            </a:r>
          </a:p>
          <a:p>
            <a:r>
              <a:rPr lang="en-US" dirty="0" smtClean="0"/>
              <a:t>Other symptoms that are characteristic of schizophrenia (i.e. paranoia, anxiety)</a:t>
            </a:r>
          </a:p>
          <a:p>
            <a:r>
              <a:rPr lang="en-US" dirty="0" smtClean="0"/>
              <a:t>Significant disturbances in their mood (e.g., affective symptoms). </a:t>
            </a:r>
          </a:p>
          <a:p>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BE2BAF5-9B9D-46F8-BC6B-53FB238DAFC5}" type="slidenum">
              <a:rPr lang="en-US" smtClean="0"/>
              <a:pPr/>
              <a:t>23</a:t>
            </a:fld>
            <a:endParaRPr lang="en-US"/>
          </a:p>
        </p:txBody>
      </p:sp>
    </p:spTree>
    <p:extLst>
      <p:ext uri="{BB962C8B-B14F-4D97-AF65-F5344CB8AC3E}">
        <p14:creationId xmlns="" xmlns:p14="http://schemas.microsoft.com/office/powerpoint/2010/main" val="2217337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Myth: </a:t>
            </a:r>
            <a:r>
              <a:rPr lang="en-US" dirty="0" smtClean="0"/>
              <a:t>People with mental illnesses are violent and unpredictable.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b="1" dirty="0" smtClean="0"/>
              <a:t>Fact: </a:t>
            </a:r>
            <a:r>
              <a:rPr lang="en-US" dirty="0" smtClean="0"/>
              <a:t>Actually, the vast majority of people with mental health conditions are no more violent than anyone else. People with mental illnesses are much more likely to be the victims of crime. You probably know someone with a mental illness and don't even realize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BE2BAF5-9B9D-46F8-BC6B-53FB238DAFC5}" type="slidenum">
              <a:rPr lang="en-US" smtClean="0"/>
              <a:pPr/>
              <a:t>24</a:t>
            </a:fld>
            <a:endParaRPr lang="en-US"/>
          </a:p>
        </p:txBody>
      </p:sp>
    </p:spTree>
    <p:extLst>
      <p:ext uri="{BB962C8B-B14F-4D97-AF65-F5344CB8AC3E}">
        <p14:creationId xmlns="" xmlns:p14="http://schemas.microsoft.com/office/powerpoint/2010/main" val="149904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Most of us have an understanding of “personality.” We even categorize “personality types.”  We know which personalities are compatible with our own.</a:t>
            </a:r>
          </a:p>
          <a:p>
            <a:pPr>
              <a:buFont typeface="Arial" pitchFamily="34" charset="0"/>
              <a:buNone/>
            </a:pPr>
            <a:endParaRPr lang="en-US" dirty="0" smtClean="0"/>
          </a:p>
          <a:p>
            <a:pPr>
              <a:buFont typeface="Arial" pitchFamily="34" charset="0"/>
              <a:buChar char="•"/>
            </a:pPr>
            <a:r>
              <a:rPr lang="en-US" dirty="0" smtClean="0"/>
              <a:t>We have a sense of what a disordered personality is – people</a:t>
            </a:r>
            <a:r>
              <a:rPr lang="en-US" baseline="0" dirty="0" smtClean="0"/>
              <a:t> who are abrasive, irritable, needy, overly emotional, fearful or eccentric are easily identified.</a:t>
            </a:r>
          </a:p>
          <a:p>
            <a:pPr>
              <a:buFont typeface="Arial" pitchFamily="34" charset="0"/>
              <a:buNone/>
            </a:pPr>
            <a:endParaRPr lang="en-US" baseline="0" dirty="0" smtClean="0"/>
          </a:p>
          <a:p>
            <a:pPr>
              <a:buFont typeface="Arial" pitchFamily="34" charset="0"/>
              <a:buChar char="•"/>
            </a:pPr>
            <a:r>
              <a:rPr lang="en-US" baseline="0" dirty="0" smtClean="0"/>
              <a:t>Personality Disorders are described as an enduring pattern of experience and behavior that deviates from an individual’s culture.  </a:t>
            </a:r>
          </a:p>
          <a:p>
            <a:pPr>
              <a:buFont typeface="Arial" pitchFamily="34" charset="0"/>
              <a:buNone/>
            </a:pPr>
            <a:endParaRPr lang="en-US" baseline="0" dirty="0" smtClean="0"/>
          </a:p>
          <a:p>
            <a:pPr>
              <a:buFont typeface="Arial" pitchFamily="34" charset="0"/>
              <a:buChar char="•"/>
            </a:pPr>
            <a:r>
              <a:rPr lang="en-US" baseline="0" dirty="0" smtClean="0"/>
              <a:t>The pattern includes ways of interpreting self, other people or events, extreme range of intensity and appropriateness of emotional response, ability to establish and maintain healthy relationships and impulse control</a:t>
            </a:r>
          </a:p>
          <a:p>
            <a:pPr>
              <a:buFont typeface="Arial" pitchFamily="34" charset="0"/>
              <a:buNone/>
            </a:pPr>
            <a:endParaRPr lang="en-US" baseline="0" dirty="0" smtClean="0"/>
          </a:p>
          <a:p>
            <a:pPr>
              <a:buFont typeface="Arial" pitchFamily="34" charset="0"/>
              <a:buChar char="•"/>
            </a:pPr>
            <a:r>
              <a:rPr lang="en-US" baseline="0" dirty="0" smtClean="0"/>
              <a:t>Personality disorders include paranoid, histrionic, antisocial, borderline, narcissistic, avoidant and dependent.</a:t>
            </a:r>
          </a:p>
          <a:p>
            <a:pPr>
              <a:buFont typeface="Arial" pitchFamily="34" charset="0"/>
              <a:buNone/>
            </a:pPr>
            <a:endParaRPr lang="en-US" baseline="0" dirty="0" smtClean="0"/>
          </a:p>
          <a:p>
            <a:pPr>
              <a:buFont typeface="Arial" pitchFamily="34" charset="0"/>
              <a:buChar char="•"/>
            </a:pPr>
            <a:r>
              <a:rPr lang="en-US" baseline="0" dirty="0" smtClean="0"/>
              <a:t>Multiple personality disorder is now called dissociative identity disorder.  People with this disorder develop alters, usually as a coping mechanism for severe trauma.</a:t>
            </a:r>
          </a:p>
          <a:p>
            <a:pPr>
              <a:buFont typeface="Arial" pitchFamily="34" charset="0"/>
              <a:buChar char="•"/>
            </a:pPr>
            <a:endParaRPr lang="en-US" dirty="0" smtClean="0"/>
          </a:p>
          <a:p>
            <a:pPr>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EBE2BAF5-9B9D-46F8-BC6B-53FB238DAFC5}" type="slidenum">
              <a:rPr lang="en-US" smtClean="0"/>
              <a:pPr/>
              <a:t>25</a:t>
            </a:fld>
            <a:endParaRPr lang="en-US"/>
          </a:p>
        </p:txBody>
      </p:sp>
    </p:spTree>
    <p:extLst>
      <p:ext uri="{BB962C8B-B14F-4D97-AF65-F5344CB8AC3E}">
        <p14:creationId xmlns="" xmlns:p14="http://schemas.microsoft.com/office/powerpoint/2010/main" val="2705077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buFont typeface="Arial" pitchFamily="34" charset="0"/>
              <a:buChar char="•"/>
            </a:pPr>
            <a:r>
              <a:rPr lang="en-US" dirty="0" smtClean="0"/>
              <a:t> Dual diagnosis is a term used to describe people with mental illness who have coexisting problems with drugs and/or alcohol. </a:t>
            </a:r>
          </a:p>
          <a:p>
            <a:endParaRPr lang="en-US" dirty="0" smtClean="0"/>
          </a:p>
          <a:p>
            <a:pPr>
              <a:buFont typeface="Arial" pitchFamily="34" charset="0"/>
              <a:buChar char="•"/>
            </a:pPr>
            <a:r>
              <a:rPr lang="en-US" dirty="0" smtClean="0"/>
              <a:t> The relationship between the two is complex, and the treatment of people with co-occurring substance abuse (or substance dependence) and mental illness is more complicated than the treatment of either condition alone.</a:t>
            </a:r>
          </a:p>
          <a:p>
            <a:endParaRPr lang="en-US" dirty="0" smtClean="0"/>
          </a:p>
          <a:p>
            <a:pPr>
              <a:buFont typeface="Arial" pitchFamily="34" charset="0"/>
              <a:buChar char="•"/>
            </a:pPr>
            <a:r>
              <a:rPr lang="en-US" dirty="0" smtClean="0"/>
              <a:t> This is unfortunately a common situation—many people with mental illness have ongoing substance abuse problems, and many people who abuse drugs and alcohol also experience mental illness. </a:t>
            </a:r>
          </a:p>
          <a:p>
            <a:pPr>
              <a:buFont typeface="Arial" pitchFamily="34" charset="0"/>
              <a:buChar char="•"/>
            </a:pPr>
            <a:endParaRPr lang="en-US" dirty="0" smtClean="0"/>
          </a:p>
          <a:p>
            <a:pPr>
              <a:buFont typeface="Arial" pitchFamily="34" charset="0"/>
              <a:buChar char="•"/>
            </a:pPr>
            <a:r>
              <a:rPr lang="en-US" b="1" dirty="0" smtClean="0"/>
              <a:t> What is the relationship between substance use and mental illness?</a:t>
            </a:r>
          </a:p>
          <a:p>
            <a:pPr>
              <a:buFont typeface="Arial" pitchFamily="34" charset="0"/>
              <a:buChar char="•"/>
            </a:pPr>
            <a:endParaRPr lang="en-US" b="1" dirty="0" smtClean="0"/>
          </a:p>
          <a:p>
            <a:pPr>
              <a:buFont typeface="Arial" pitchFamily="34" charset="0"/>
              <a:buChar char="•"/>
            </a:pPr>
            <a:r>
              <a:rPr lang="en-US" dirty="0" smtClean="0"/>
              <a:t> Drugs and alcohol can be a form of </a:t>
            </a:r>
            <a:r>
              <a:rPr lang="en-US" i="1" dirty="0" smtClean="0"/>
              <a:t>self-medication</a:t>
            </a:r>
            <a:r>
              <a:rPr lang="en-US" dirty="0" smtClean="0"/>
              <a:t>.</a:t>
            </a:r>
          </a:p>
          <a:p>
            <a:pPr>
              <a:buFont typeface="Arial" pitchFamily="34" charset="0"/>
              <a:buChar char="•"/>
            </a:pPr>
            <a:endParaRPr lang="en-US" dirty="0" smtClean="0"/>
          </a:p>
          <a:p>
            <a:pPr>
              <a:buFont typeface="Arial" pitchFamily="34" charset="0"/>
              <a:buChar char="•"/>
            </a:pPr>
            <a:r>
              <a:rPr lang="en-US" dirty="0" smtClean="0"/>
              <a:t> Drugs and alcohol can worsen underlying mental illnesses.</a:t>
            </a:r>
          </a:p>
          <a:p>
            <a:pPr>
              <a:buFont typeface="Arial" pitchFamily="34" charset="0"/>
              <a:buChar char="•"/>
            </a:pPr>
            <a:endParaRPr lang="en-US" dirty="0" smtClean="0"/>
          </a:p>
          <a:p>
            <a:pPr>
              <a:buFont typeface="Arial" pitchFamily="34" charset="0"/>
              <a:buChar char="•"/>
            </a:pPr>
            <a:r>
              <a:rPr lang="en-US" dirty="0" smtClean="0"/>
              <a:t> Drugs and alcohol can cause a person without mental illness to experience the onset of symptoms for the first time</a:t>
            </a:r>
          </a:p>
          <a:p>
            <a:pPr>
              <a:buFont typeface="Arial" pitchFamily="34" charset="0"/>
              <a:buChar char="•"/>
            </a:pPr>
            <a:endParaRPr lang="en-US" b="1" dirty="0" smtClean="0"/>
          </a:p>
          <a:p>
            <a:pPr algn="just"/>
            <a:r>
              <a:rPr lang="en-US" sz="1200" dirty="0" smtClean="0"/>
              <a:t>According to the National Institutes of Health, alcoholics are two to three times more likely than the general public to be diagnosed with an anxiety disorder</a:t>
            </a:r>
          </a:p>
          <a:p>
            <a:pPr algn="just"/>
            <a:endParaRPr lang="en-US" sz="1200" dirty="0" smtClean="0"/>
          </a:p>
          <a:p>
            <a:pPr algn="just"/>
            <a:r>
              <a:rPr lang="en-US" sz="1200" dirty="0" smtClean="0"/>
              <a:t>National Institute of Alcohol Abuse and Alcoholism study found that patients with a history of alcohol addiction were more than four times as likely to experience a major depressive episode as those without a history of alcohol abuse and addiction.</a:t>
            </a:r>
          </a:p>
          <a:p>
            <a:pPr>
              <a:buFont typeface="Arial" pitchFamily="34" charset="0"/>
              <a:buChar char="•"/>
            </a:pPr>
            <a:endParaRPr lang="en-US" b="1" dirty="0" smtClean="0"/>
          </a:p>
          <a:p>
            <a:pPr>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EBE2BAF5-9B9D-46F8-BC6B-53FB238DAFC5}" type="slidenum">
              <a:rPr lang="en-US" smtClean="0"/>
              <a:pPr/>
              <a:t>26</a:t>
            </a:fld>
            <a:endParaRPr lang="en-US"/>
          </a:p>
        </p:txBody>
      </p:sp>
    </p:spTree>
    <p:extLst>
      <p:ext uri="{BB962C8B-B14F-4D97-AF65-F5344CB8AC3E}">
        <p14:creationId xmlns="" xmlns:p14="http://schemas.microsoft.com/office/powerpoint/2010/main" val="523522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Over 8.9 million persons have co-occurring disorders — that is, they have both a mental and substance use disorder.  Early death statistic (40 years)</a:t>
            </a:r>
            <a:endParaRPr lang="en-US" dirty="0"/>
          </a:p>
        </p:txBody>
      </p:sp>
      <p:sp>
        <p:nvSpPr>
          <p:cNvPr id="4" name="Slide Number Placeholder 3"/>
          <p:cNvSpPr>
            <a:spLocks noGrp="1"/>
          </p:cNvSpPr>
          <p:nvPr>
            <p:ph type="sldNum" sz="quarter" idx="10"/>
          </p:nvPr>
        </p:nvSpPr>
        <p:spPr/>
        <p:txBody>
          <a:bodyPr/>
          <a:lstStyle/>
          <a:p>
            <a:fld id="{FD093BBC-4EE7-4925-B7F6-224524E3CE7C}" type="slidenum">
              <a:rPr lang="en-US" smtClean="0"/>
              <a:pPr/>
              <a:t>27</a:t>
            </a:fld>
            <a:endParaRPr lang="en-US"/>
          </a:p>
        </p:txBody>
      </p:sp>
    </p:spTree>
    <p:extLst>
      <p:ext uri="{BB962C8B-B14F-4D97-AF65-F5344CB8AC3E}">
        <p14:creationId xmlns="" xmlns:p14="http://schemas.microsoft.com/office/powerpoint/2010/main" val="771619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2000" dirty="0" smtClean="0"/>
              <a:t>According to the National Institutes of Health, alcoholics are two to three times more likely than the general public to be diagnosed with an anxiety disorder</a:t>
            </a:r>
          </a:p>
          <a:p>
            <a:pPr algn="just"/>
            <a:endParaRPr lang="en-US" sz="2000" dirty="0" smtClean="0"/>
          </a:p>
          <a:p>
            <a:pPr algn="just"/>
            <a:r>
              <a:rPr lang="en-US" sz="2000" dirty="0" smtClean="0"/>
              <a:t>National Institute of Alcohol Abuse and Alcoholism study found that patients with a history of alcohol addiction were more than four times as likely to experience a major depressive episode as those without a history of alcohol abuse and addiction.</a:t>
            </a:r>
          </a:p>
          <a:p>
            <a:endParaRPr lang="en-US" dirty="0"/>
          </a:p>
        </p:txBody>
      </p:sp>
      <p:sp>
        <p:nvSpPr>
          <p:cNvPr id="4" name="Slide Number Placeholder 3"/>
          <p:cNvSpPr>
            <a:spLocks noGrp="1"/>
          </p:cNvSpPr>
          <p:nvPr>
            <p:ph type="sldNum" sz="quarter" idx="10"/>
          </p:nvPr>
        </p:nvSpPr>
        <p:spPr/>
        <p:txBody>
          <a:bodyPr/>
          <a:lstStyle/>
          <a:p>
            <a:fld id="{DB428F95-F6C8-4CB4-9D5A-0B8CEE84D246}" type="slidenum">
              <a:rPr lang="en-US" smtClean="0"/>
              <a:pPr/>
              <a:t>28</a:t>
            </a:fld>
            <a:endParaRPr lang="en-US"/>
          </a:p>
        </p:txBody>
      </p:sp>
    </p:spTree>
    <p:extLst>
      <p:ext uri="{BB962C8B-B14F-4D97-AF65-F5344CB8AC3E}">
        <p14:creationId xmlns="" xmlns:p14="http://schemas.microsoft.com/office/powerpoint/2010/main" val="573837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428F95-F6C8-4CB4-9D5A-0B8CEE84D246}" type="slidenum">
              <a:rPr lang="en-US" smtClean="0"/>
              <a:pPr/>
              <a:t>29</a:t>
            </a:fld>
            <a:endParaRPr lang="en-US"/>
          </a:p>
        </p:txBody>
      </p:sp>
    </p:spTree>
    <p:extLst>
      <p:ext uri="{BB962C8B-B14F-4D97-AF65-F5344CB8AC3E}">
        <p14:creationId xmlns="" xmlns:p14="http://schemas.microsoft.com/office/powerpoint/2010/main" val="2996802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495800"/>
          </a:xfrm>
        </p:spPr>
        <p:txBody>
          <a:bodyPr>
            <a:normAutofit fontScale="85000" lnSpcReduction="20000"/>
          </a:bodyPr>
          <a:lstStyle/>
          <a:p>
            <a:pPr defTabSz="914350">
              <a:defRPr/>
            </a:pPr>
            <a:r>
              <a:rPr lang="en-US" b="1" dirty="0" smtClean="0"/>
              <a:t>Recovery:</a:t>
            </a:r>
            <a:r>
              <a:rPr lang="en-US" b="1" baseline="0" dirty="0" smtClean="0"/>
              <a:t> </a:t>
            </a:r>
            <a:r>
              <a:rPr lang="en-US" b="1" dirty="0" smtClean="0"/>
              <a:t>“A process of change through which individuals improve their health and wellness, live a self-directed life, and strive to reach their full potential.” </a:t>
            </a:r>
          </a:p>
          <a:p>
            <a:pPr defTabSz="914350">
              <a:defRPr/>
            </a:pPr>
            <a:endParaRPr lang="en-US" b="1" dirty="0" smtClean="0"/>
          </a:p>
          <a:p>
            <a:pPr defTabSz="914350">
              <a:defRPr/>
            </a:pPr>
            <a:r>
              <a:rPr lang="en-US" dirty="0" smtClean="0"/>
              <a:t>This is not a cure or a remission, this is Recovery.</a:t>
            </a:r>
            <a:r>
              <a:rPr lang="en-US" baseline="0" dirty="0" smtClean="0"/>
              <a:t>  </a:t>
            </a:r>
            <a:r>
              <a:rPr lang="en-US" dirty="0" smtClean="0"/>
              <a:t>Recovery refers to the process in which people living with mental illness are able to live, work, learn, and participate fully in their communities. </a:t>
            </a:r>
          </a:p>
          <a:p>
            <a:pPr defTabSz="914350">
              <a:defRPr/>
            </a:pPr>
            <a:endParaRPr lang="en-US" dirty="0" smtClean="0"/>
          </a:p>
          <a:p>
            <a:pPr defTabSz="914350">
              <a:defRPr/>
            </a:pPr>
            <a:r>
              <a:rPr lang="en-US" dirty="0" smtClean="0"/>
              <a:t>For some individuals, recovery is the ability to live a fulfilling and productive life. For others, recovery implies the reduction or complete remission of symptoms. Science has shown that hope plays an integral role in an individual's recovery</a:t>
            </a:r>
            <a:endParaRPr lang="en-US" b="1" dirty="0" smtClean="0"/>
          </a:p>
          <a:p>
            <a:pPr algn="l"/>
            <a:endParaRPr lang="en-US" sz="1600" dirty="0">
              <a:solidFill>
                <a:schemeClr val="tx2"/>
              </a:solidFill>
              <a:latin typeface="Tahoma" panose="020B0604030504040204" pitchFamily="34" charset="0"/>
              <a:ea typeface="Tahoma" panose="020B0604030504040204" pitchFamily="34" charset="0"/>
              <a:cs typeface="Tahoma" panose="020B0604030504040204" pitchFamily="34" charset="0"/>
            </a:endParaRPr>
          </a:p>
          <a:p>
            <a:r>
              <a:rPr lang="en-US" sz="1600" dirty="0"/>
              <a:t>Studies show that with proper treatment,  most people with mental illnesses get better, and many recover completely.</a:t>
            </a:r>
          </a:p>
          <a:p>
            <a:endParaRPr lang="en-US" sz="1600" dirty="0"/>
          </a:p>
          <a:p>
            <a:r>
              <a:rPr lang="en-US" sz="1600" dirty="0"/>
              <a:t>Treatment success rates for mental health disorders range from 70% to 90%, surpassing those of other medical conditions such as heart disease, which has a treatment success rate of 45-50%.</a:t>
            </a:r>
          </a:p>
          <a:p>
            <a:endParaRPr lang="en-US" sz="1600" dirty="0"/>
          </a:p>
          <a:p>
            <a:r>
              <a:rPr lang="en-US" sz="1600" dirty="0"/>
              <a:t>Most people diagnosed with mental illness can experience relief from their symptoms by actively participating in an individual treatment plan.</a:t>
            </a:r>
          </a:p>
          <a:p>
            <a:endParaRPr lang="en-US" sz="1600" dirty="0"/>
          </a:p>
          <a:p>
            <a:r>
              <a:rPr lang="en-US" sz="1600" dirty="0"/>
              <a:t>Numerous treatments and services for mental illnesses are available. </a:t>
            </a:r>
          </a:p>
          <a:p>
            <a:endParaRPr lang="en-US" sz="1600" dirty="0"/>
          </a:p>
          <a:p>
            <a:pPr algn="l"/>
            <a:r>
              <a:rPr lang="en-US" sz="1600" dirty="0">
                <a:solidFill>
                  <a:schemeClr val="tx2"/>
                </a:solidFill>
                <a:latin typeface="Tahoma" panose="020B0604030504040204" pitchFamily="34" charset="0"/>
                <a:ea typeface="Tahoma" panose="020B0604030504040204" pitchFamily="34" charset="0"/>
                <a:cs typeface="Tahoma" panose="020B0604030504040204" pitchFamily="34" charset="0"/>
              </a:rPr>
              <a:t>Why don’t people get treatment?</a:t>
            </a:r>
          </a:p>
          <a:p>
            <a:r>
              <a:rPr lang="en-US" dirty="0" smtClean="0">
                <a:solidFill>
                  <a:srgbClr val="002060"/>
                </a:solidFill>
              </a:rPr>
              <a:t>Scientific knowledge</a:t>
            </a:r>
          </a:p>
          <a:p>
            <a:pPr lvl="1"/>
            <a:r>
              <a:rPr lang="en-US" dirty="0" smtClean="0">
                <a:solidFill>
                  <a:srgbClr val="002060"/>
                </a:solidFill>
              </a:rPr>
              <a:t>Diagnostic tools</a:t>
            </a:r>
          </a:p>
          <a:p>
            <a:r>
              <a:rPr lang="en-US" dirty="0" smtClean="0">
                <a:solidFill>
                  <a:srgbClr val="002060"/>
                </a:solidFill>
              </a:rPr>
              <a:t>Lack of knowledge about available treatments, evidence-based treatments</a:t>
            </a:r>
          </a:p>
          <a:p>
            <a:r>
              <a:rPr lang="en-US" dirty="0" smtClean="0">
                <a:solidFill>
                  <a:srgbClr val="002060"/>
                </a:solidFill>
              </a:rPr>
              <a:t>Needed treatment is not available (i.e. trauma specific, eating disorders, etc.)</a:t>
            </a:r>
          </a:p>
          <a:p>
            <a:r>
              <a:rPr lang="en-US" dirty="0" smtClean="0">
                <a:solidFill>
                  <a:srgbClr val="002060"/>
                </a:solidFill>
              </a:rPr>
              <a:t>Cost/coverage</a:t>
            </a:r>
          </a:p>
          <a:p>
            <a:r>
              <a:rPr lang="en-US" dirty="0" smtClean="0">
                <a:solidFill>
                  <a:srgbClr val="002060"/>
                </a:solidFill>
              </a:rPr>
              <a:t>Shortage of providers esp. psychiatrists</a:t>
            </a:r>
          </a:p>
          <a:p>
            <a:pPr algn="l"/>
            <a:endParaRPr lang="en-US" sz="500" dirty="0">
              <a:latin typeface="Arial Black" pitchFamily="34" charset="0"/>
            </a:endParaRPr>
          </a:p>
          <a:p>
            <a:pPr algn="l"/>
            <a:endParaRPr lang="en-US" sz="500" dirty="0">
              <a:latin typeface="Arial Black" pitchFamily="34" charset="0"/>
            </a:endParaRPr>
          </a:p>
        </p:txBody>
      </p:sp>
      <p:sp>
        <p:nvSpPr>
          <p:cNvPr id="4" name="Slide Number Placeholder 3"/>
          <p:cNvSpPr>
            <a:spLocks noGrp="1"/>
          </p:cNvSpPr>
          <p:nvPr>
            <p:ph type="sldNum" sz="quarter" idx="10"/>
          </p:nvPr>
        </p:nvSpPr>
        <p:spPr/>
        <p:txBody>
          <a:bodyPr/>
          <a:lstStyle/>
          <a:p>
            <a:fld id="{EBE2BAF5-9B9D-46F8-BC6B-53FB238DAFC5}" type="slidenum">
              <a:rPr lang="en-US" smtClean="0"/>
              <a:pPr/>
              <a:t>30</a:t>
            </a:fld>
            <a:endParaRPr lang="en-US"/>
          </a:p>
        </p:txBody>
      </p:sp>
    </p:spTree>
    <p:extLst>
      <p:ext uri="{BB962C8B-B14F-4D97-AF65-F5344CB8AC3E}">
        <p14:creationId xmlns="" xmlns:p14="http://schemas.microsoft.com/office/powerpoint/2010/main" val="3688575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0" y="225425"/>
            <a:ext cx="1944688" cy="1460500"/>
          </a:xfrm>
        </p:spPr>
      </p:sp>
      <p:sp>
        <p:nvSpPr>
          <p:cNvPr id="3" name="Notes Placeholder 2"/>
          <p:cNvSpPr>
            <a:spLocks noGrp="1"/>
          </p:cNvSpPr>
          <p:nvPr>
            <p:ph type="body" idx="1"/>
          </p:nvPr>
        </p:nvSpPr>
        <p:spPr/>
        <p:txBody>
          <a:bodyPr>
            <a:normAutofit fontScale="77500" lnSpcReduction="20000"/>
          </a:bodyPr>
          <a:lstStyle/>
          <a:p>
            <a:r>
              <a:rPr lang="en-US" dirty="0"/>
              <a:t>The perspective and unique abilities of peer support providers strengthen the integrated care team in many ways. There are six key gifts peer providers bring to the integrated care team:</a:t>
            </a:r>
          </a:p>
          <a:p>
            <a:r>
              <a:rPr lang="en-US" b="1" dirty="0"/>
              <a:t>The Gift of Insight.</a:t>
            </a:r>
            <a:r>
              <a:rPr lang="en-US" dirty="0"/>
              <a:t> Internalized shame shatters a person’s sense of self-worth. For many, the impact on their daily lives and interactions can be harder to overcome than the symptoms of their illness. Peer providers have insight on how internalized shame results from discrimination, social exclusion, poverty, homelessness, and hopelessness.</a:t>
            </a:r>
            <a:br>
              <a:rPr lang="en-US" dirty="0"/>
            </a:br>
            <a:r>
              <a:rPr lang="en-US" dirty="0"/>
              <a:t/>
            </a:r>
            <a:br>
              <a:rPr lang="en-US" dirty="0"/>
            </a:br>
            <a:endParaRPr lang="en-US" dirty="0"/>
          </a:p>
          <a:p>
            <a:r>
              <a:rPr lang="en-US" b="1" dirty="0"/>
              <a:t>The Gift of “Been There, Done That.”</a:t>
            </a:r>
            <a:r>
              <a:rPr lang="en-US" dirty="0"/>
              <a:t> Peer providers eliminate the “you do not know what it’s like” excuse. Peer providers can make others living with mental illnesses or addictions feel comfort in the fact that they are not alone; they have a person on their side that has been through similar experiences and has gotten through them.</a:t>
            </a:r>
            <a:br>
              <a:rPr lang="en-US" dirty="0"/>
            </a:br>
            <a:r>
              <a:rPr lang="en-US" dirty="0"/>
              <a:t/>
            </a:r>
            <a:br>
              <a:rPr lang="en-US" dirty="0"/>
            </a:br>
            <a:endParaRPr lang="en-US" dirty="0"/>
          </a:p>
          <a:p>
            <a:r>
              <a:rPr lang="en-US" b="1" dirty="0"/>
              <a:t>The Gift of Compassion. </a:t>
            </a:r>
            <a:r>
              <a:rPr lang="en-US" dirty="0"/>
              <a:t>Because of their lived experience, peer support providers understand and are inherently grateful for the very services they are now providing to others. This gratitude often manifests itself in deep compassion for their peers.</a:t>
            </a:r>
            <a:br>
              <a:rPr lang="en-US" dirty="0"/>
            </a:br>
            <a:r>
              <a:rPr lang="en-US" dirty="0"/>
              <a:t/>
            </a:r>
            <a:br>
              <a:rPr lang="en-US" dirty="0"/>
            </a:br>
            <a:endParaRPr lang="en-US" dirty="0"/>
          </a:p>
          <a:p>
            <a:r>
              <a:rPr lang="en-US" b="1" dirty="0"/>
              <a:t>The Gift of Hope. </a:t>
            </a:r>
            <a:r>
              <a:rPr lang="en-US" dirty="0"/>
              <a:t>Working with someone who has moved from hopelessness to hope is extremely empowering. People can often see themselves in the peer providers, which gives them hope over their whole health.</a:t>
            </a:r>
            <a:br>
              <a:rPr lang="en-US" dirty="0"/>
            </a:br>
            <a:r>
              <a:rPr lang="en-US" dirty="0"/>
              <a:t/>
            </a:r>
            <a:br>
              <a:rPr lang="en-US" dirty="0"/>
            </a:br>
            <a:endParaRPr lang="en-US" dirty="0"/>
          </a:p>
          <a:p>
            <a:r>
              <a:rPr lang="en-US" b="1" dirty="0"/>
              <a:t>The Gift of Trust.</a:t>
            </a:r>
            <a:r>
              <a:rPr lang="en-US" dirty="0"/>
              <a:t> Peer providers are in a unique position to develop a relationship of trust.</a:t>
            </a:r>
            <a:r>
              <a:rPr lang="en-US" b="1" dirty="0"/>
              <a:t> </a:t>
            </a:r>
            <a:r>
              <a:rPr lang="en-US" dirty="0"/>
              <a:t>Peers are often more willing to share their real issues, concerns, hopes, and dreams with a peer provider rather than non-peer, clinical staff.</a:t>
            </a:r>
            <a:br>
              <a:rPr lang="en-US" dirty="0"/>
            </a:br>
            <a:r>
              <a:rPr lang="en-US" dirty="0"/>
              <a:t/>
            </a:r>
            <a:br>
              <a:rPr lang="en-US" dirty="0"/>
            </a:br>
            <a:endParaRPr lang="en-US" dirty="0"/>
          </a:p>
          <a:p>
            <a:r>
              <a:rPr lang="en-US" b="1" dirty="0"/>
              <a:t>The Gift of Whole- Health Self-Management. </a:t>
            </a:r>
            <a:r>
              <a:rPr lang="en-US" dirty="0"/>
              <a:t>Peer providers have developed the gift of self-managing their lives holistically, including both mind and body</a:t>
            </a:r>
            <a:r>
              <a:rPr lang="en-US" b="1" dirty="0"/>
              <a:t>. </a:t>
            </a:r>
            <a:r>
              <a:rPr lang="en-US" dirty="0"/>
              <a:t>This experience with self-managing their whole health is one of the most powerful gifts peer providers can give. They have learned to recognize triggers and early warning signs, counteract the negative impact of stress, and create plans for taking care of themselves.</a:t>
            </a:r>
          </a:p>
          <a:p>
            <a:endParaRPr lang="en-US" dirty="0"/>
          </a:p>
        </p:txBody>
      </p:sp>
      <p:sp>
        <p:nvSpPr>
          <p:cNvPr id="4" name="Slide Number Placeholder 3"/>
          <p:cNvSpPr>
            <a:spLocks noGrp="1"/>
          </p:cNvSpPr>
          <p:nvPr>
            <p:ph type="sldNum" sz="quarter" idx="10"/>
          </p:nvPr>
        </p:nvSpPr>
        <p:spPr/>
        <p:txBody>
          <a:bodyPr/>
          <a:lstStyle/>
          <a:p>
            <a:fld id="{D800E4EC-E299-45F7-8933-7D27FBD5B344}" type="slidenum">
              <a:rPr lang="en-US" smtClean="0"/>
              <a:pPr/>
              <a:t>4</a:t>
            </a:fld>
            <a:endParaRPr lang="en-US" dirty="0"/>
          </a:p>
        </p:txBody>
      </p:sp>
    </p:spTree>
    <p:extLst>
      <p:ext uri="{BB962C8B-B14F-4D97-AF65-F5344CB8AC3E}">
        <p14:creationId xmlns="" xmlns:p14="http://schemas.microsoft.com/office/powerpoint/2010/main" val="170675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Substance</a:t>
            </a:r>
            <a:r>
              <a:rPr lang="en-US" baseline="0" dirty="0" smtClean="0"/>
              <a:t> Abuse and Mental health Services Administration </a:t>
            </a:r>
            <a:endParaRPr lang="en-US" dirty="0"/>
          </a:p>
        </p:txBody>
      </p:sp>
      <p:sp>
        <p:nvSpPr>
          <p:cNvPr id="4" name="Slide Number Placeholder 3"/>
          <p:cNvSpPr>
            <a:spLocks noGrp="1"/>
          </p:cNvSpPr>
          <p:nvPr>
            <p:ph type="sldNum" sz="quarter" idx="10"/>
          </p:nvPr>
        </p:nvSpPr>
        <p:spPr/>
        <p:txBody>
          <a:bodyPr/>
          <a:lstStyle/>
          <a:p>
            <a:fld id="{D1804BF3-F6E6-427D-83C7-32093A42B328}" type="slidenum">
              <a:rPr lang="en-US" smtClean="0"/>
              <a:pPr/>
              <a:t>31</a:t>
            </a:fld>
            <a:endParaRPr lang="en-US"/>
          </a:p>
        </p:txBody>
      </p:sp>
    </p:spTree>
    <p:extLst>
      <p:ext uri="{BB962C8B-B14F-4D97-AF65-F5344CB8AC3E}">
        <p14:creationId xmlns="" xmlns:p14="http://schemas.microsoft.com/office/powerpoint/2010/main" val="2367910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15 programs:</a:t>
            </a:r>
            <a:br>
              <a:rPr lang="en-US" dirty="0" smtClean="0"/>
            </a:br>
            <a:r>
              <a:rPr lang="en-US" dirty="0" smtClean="0"/>
              <a:t>F2F</a:t>
            </a:r>
          </a:p>
          <a:p>
            <a:r>
              <a:rPr lang="en-US" dirty="0" smtClean="0"/>
              <a:t>P2P</a:t>
            </a:r>
          </a:p>
          <a:p>
            <a:r>
              <a:rPr lang="en-US" dirty="0" smtClean="0"/>
              <a:t>REAP</a:t>
            </a:r>
          </a:p>
          <a:p>
            <a:r>
              <a:rPr lang="en-US" dirty="0" smtClean="0"/>
              <a:t>MICA</a:t>
            </a:r>
          </a:p>
          <a:p>
            <a:r>
              <a:rPr lang="en-US" dirty="0" smtClean="0"/>
              <a:t>IOOV</a:t>
            </a:r>
          </a:p>
          <a:p>
            <a:r>
              <a:rPr lang="en-US" dirty="0" smtClean="0"/>
              <a:t>CIT</a:t>
            </a:r>
          </a:p>
          <a:p>
            <a:r>
              <a:rPr lang="en-US" dirty="0" smtClean="0"/>
              <a:t>CIP</a:t>
            </a:r>
          </a:p>
          <a:p>
            <a:r>
              <a:rPr lang="en-US" dirty="0" smtClean="0"/>
              <a:t>Be Well</a:t>
            </a:r>
          </a:p>
          <a:p>
            <a:r>
              <a:rPr lang="en-US" dirty="0" smtClean="0"/>
              <a:t>Monthly Social Events</a:t>
            </a:r>
          </a:p>
          <a:p>
            <a:r>
              <a:rPr lang="en-US" dirty="0" smtClean="0"/>
              <a:t>Ending the Silence</a:t>
            </a:r>
          </a:p>
          <a:p>
            <a:r>
              <a:rPr lang="en-US" dirty="0" smtClean="0"/>
              <a:t>Book Club</a:t>
            </a:r>
          </a:p>
          <a:p>
            <a:r>
              <a:rPr lang="en-US" dirty="0" smtClean="0"/>
              <a:t>Coffee Clutch</a:t>
            </a:r>
          </a:p>
          <a:p>
            <a:r>
              <a:rPr lang="en-US" dirty="0" smtClean="0"/>
              <a:t>Support: General MI, Mood DO, Anxiety DO, Teen (3), Family Sharing (2)</a:t>
            </a:r>
          </a:p>
          <a:p>
            <a:r>
              <a:rPr lang="en-US" dirty="0" smtClean="0"/>
              <a:t>Peer Advocates</a:t>
            </a:r>
          </a:p>
          <a:p>
            <a:r>
              <a:rPr lang="en-US" dirty="0" smtClean="0"/>
              <a:t>Family Advocates</a:t>
            </a:r>
          </a:p>
          <a:p>
            <a:r>
              <a:rPr lang="en-US" dirty="0" smtClean="0"/>
              <a:t>Court Advocate</a:t>
            </a:r>
          </a:p>
          <a:p>
            <a:r>
              <a:rPr lang="en-US" dirty="0" smtClean="0"/>
              <a:t>Community Outreach: NAMI FV 101, Mental Illness 101, Recovery 101</a:t>
            </a:r>
          </a:p>
          <a:p>
            <a:endParaRPr lang="en-US" dirty="0"/>
          </a:p>
        </p:txBody>
      </p:sp>
      <p:sp>
        <p:nvSpPr>
          <p:cNvPr id="4" name="Slide Number Placeholder 3"/>
          <p:cNvSpPr>
            <a:spLocks noGrp="1"/>
          </p:cNvSpPr>
          <p:nvPr>
            <p:ph type="sldNum" sz="quarter" idx="10"/>
          </p:nvPr>
        </p:nvSpPr>
        <p:spPr/>
        <p:txBody>
          <a:bodyPr/>
          <a:lstStyle/>
          <a:p>
            <a:fld id="{D1804BF3-F6E6-427D-83C7-32093A42B328}" type="slidenum">
              <a:rPr lang="en-US" smtClean="0">
                <a:solidFill>
                  <a:prstClr val="black"/>
                </a:solidFill>
              </a:rPr>
              <a:pPr/>
              <a:t>32</a:t>
            </a:fld>
            <a:endParaRPr lang="en-US">
              <a:solidFill>
                <a:prstClr val="black"/>
              </a:solidFill>
            </a:endParaRPr>
          </a:p>
        </p:txBody>
      </p:sp>
    </p:spTree>
    <p:extLst>
      <p:ext uri="{BB962C8B-B14F-4D97-AF65-F5344CB8AC3E}">
        <p14:creationId xmlns="" xmlns:p14="http://schemas.microsoft.com/office/powerpoint/2010/main" val="1179885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62213" y="230188"/>
            <a:ext cx="1995487" cy="14954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800E4EC-E299-45F7-8933-7D27FBD5B344}" type="slidenum">
              <a:rPr lang="en-US" smtClean="0">
                <a:solidFill>
                  <a:prstClr val="black"/>
                </a:solidFill>
              </a:rPr>
              <a:pPr/>
              <a:t>33</a:t>
            </a:fld>
            <a:endParaRPr lang="en-US" dirty="0">
              <a:solidFill>
                <a:prstClr val="black"/>
              </a:solidFill>
            </a:endParaRPr>
          </a:p>
        </p:txBody>
      </p:sp>
    </p:spTree>
    <p:extLst>
      <p:ext uri="{BB962C8B-B14F-4D97-AF65-F5344CB8AC3E}">
        <p14:creationId xmlns="" xmlns:p14="http://schemas.microsoft.com/office/powerpoint/2010/main" val="2339842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 Signs and symptoms of insufficient intensity or duration to meet the criteria for any mental disorder.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 Mental health problems may warrant active efforts in health promotion, prevention, and treatment.</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lvl="2"/>
            <a:r>
              <a:rPr lang="en-US" sz="1200" kern="1200" dirty="0" smtClean="0">
                <a:solidFill>
                  <a:schemeClr val="tx1"/>
                </a:solidFill>
                <a:effectLst/>
                <a:latin typeface="+mn-lt"/>
                <a:ea typeface="+mn-ea"/>
                <a:cs typeface="+mn-cs"/>
              </a:rPr>
              <a:t>Clear trigger – situational (break up, death, loss, injury, conflict, trauma, financial trouble, job stress, life changes – wedding, birth, move, hormonal changes, illness</a:t>
            </a:r>
            <a:endParaRPr lang="en-US" sz="11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Coping skills relieve / Mental health promotion – talking to healthcare provider, asking close allies to watch for intensity/duration, seek support, adequate rest, diet, exercise</a:t>
            </a:r>
            <a:endParaRPr lang="en-US" sz="1100" kern="1200" dirty="0" smtClean="0">
              <a:solidFill>
                <a:schemeClr val="tx1"/>
              </a:solidFill>
              <a:effectLst/>
              <a:latin typeface="+mn-lt"/>
              <a:ea typeface="+mn-ea"/>
              <a:cs typeface="+mn-cs"/>
            </a:endParaRPr>
          </a:p>
          <a:p>
            <a:pPr lvl="2"/>
            <a:r>
              <a:rPr lang="en-US" sz="1200" kern="1200" dirty="0" smtClean="0">
                <a:solidFill>
                  <a:schemeClr val="tx1"/>
                </a:solidFill>
                <a:effectLst/>
                <a:latin typeface="+mn-lt"/>
                <a:ea typeface="+mn-ea"/>
                <a:cs typeface="+mn-cs"/>
              </a:rPr>
              <a:t>Defined period of time – symptoms most every day for 2 week period / grief 2 months</a:t>
            </a:r>
            <a:endParaRPr lang="en-US" sz="11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BE2BAF5-9B9D-46F8-BC6B-53FB238DAFC5}" type="slidenum">
              <a:rPr lang="en-US" smtClean="0"/>
              <a:pPr/>
              <a:t>5</a:t>
            </a:fld>
            <a:endParaRPr lang="en-US" dirty="0"/>
          </a:p>
        </p:txBody>
      </p:sp>
    </p:spTree>
    <p:extLst>
      <p:ext uri="{BB962C8B-B14F-4D97-AF65-F5344CB8AC3E}">
        <p14:creationId xmlns="" xmlns:p14="http://schemas.microsoft.com/office/powerpoint/2010/main" val="632262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dirty="0" smtClean="0"/>
          </a:p>
          <a:p>
            <a:pPr lvl="2"/>
            <a:r>
              <a:rPr lang="en-US" sz="1200" kern="1200" dirty="0" smtClean="0">
                <a:solidFill>
                  <a:schemeClr val="tx1"/>
                </a:solidFill>
                <a:effectLst/>
                <a:latin typeface="+mn-lt"/>
                <a:ea typeface="+mn-ea"/>
                <a:cs typeface="+mn-cs"/>
              </a:rPr>
              <a:t>Clear trigger – situational (break up, death, loss, injury, conflict, trauma, financial trouble, job stress, life changes – wedding, birth, move, hormonal changes, illness</a:t>
            </a:r>
            <a:endParaRPr lang="en-US" sz="11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381EEBB-F122-4606-8EB1-4C55F7966630}" type="slidenum">
              <a:rPr lang="en-US" smtClean="0"/>
              <a:pPr/>
              <a:t>6</a:t>
            </a:fld>
            <a:endParaRPr lang="en-US" dirty="0"/>
          </a:p>
        </p:txBody>
      </p:sp>
    </p:spTree>
    <p:extLst>
      <p:ext uri="{BB962C8B-B14F-4D97-AF65-F5344CB8AC3E}">
        <p14:creationId xmlns="" xmlns:p14="http://schemas.microsoft.com/office/powerpoint/2010/main" val="3814150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pPr>
              <a:buFont typeface="Arial" pitchFamily="34" charset="0"/>
              <a:buChar char="•"/>
            </a:pPr>
            <a:r>
              <a:rPr lang="en-US" sz="1200" dirty="0" smtClean="0"/>
              <a:t>  Mental illnesses are medical conditions that disrupt a person’s thinking, feeling, mood, ability to relate to others, and daily functioning. </a:t>
            </a:r>
          </a:p>
          <a:p>
            <a:endParaRPr lang="en-US" sz="1200" dirty="0" smtClean="0"/>
          </a:p>
          <a:p>
            <a:pPr>
              <a:buFont typeface="Arial" pitchFamily="34" charset="0"/>
              <a:buChar char="•"/>
            </a:pPr>
            <a:r>
              <a:rPr lang="en-US" sz="1200" dirty="0" smtClean="0"/>
              <a:t>  They are medical conditions that often result in a diminished capacity for coping with the ordinary demands of life. </a:t>
            </a:r>
          </a:p>
          <a:p>
            <a:pPr>
              <a:buFont typeface="Arial" pitchFamily="34" charset="0"/>
              <a:buChar char="•"/>
            </a:pPr>
            <a:endParaRPr lang="en-US" sz="1200" i="1" dirty="0" smtClean="0"/>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i="1" dirty="0" smtClean="0"/>
              <a:t>  Painting by New York artist </a:t>
            </a:r>
            <a:r>
              <a:rPr lang="en-US" sz="1200" b="0" i="1" kern="1200" dirty="0" smtClean="0">
                <a:solidFill>
                  <a:schemeClr val="tx1"/>
                </a:solidFill>
                <a:latin typeface="+mn-lt"/>
                <a:ea typeface="+mn-ea"/>
                <a:cs typeface="+mn-cs"/>
              </a:rPr>
              <a:t>Amber Christian </a:t>
            </a:r>
            <a:r>
              <a:rPr lang="en-US" sz="1200" b="0" i="1" kern="1200" dirty="0" err="1" smtClean="0">
                <a:solidFill>
                  <a:schemeClr val="tx1"/>
                </a:solidFill>
                <a:latin typeface="+mn-lt"/>
                <a:ea typeface="+mn-ea"/>
                <a:cs typeface="+mn-cs"/>
              </a:rPr>
              <a:t>Osterhout</a:t>
            </a:r>
            <a:r>
              <a:rPr lang="en-US" sz="1200" b="0" i="1" kern="1200" dirty="0" smtClean="0">
                <a:solidFill>
                  <a:schemeClr val="tx1"/>
                </a:solidFill>
                <a:latin typeface="+mn-lt"/>
                <a:ea typeface="+mn-ea"/>
                <a:cs typeface="+mn-cs"/>
              </a:rPr>
              <a:t>.</a:t>
            </a:r>
            <a:r>
              <a:rPr lang="en-US" sz="1200" b="0" i="1" kern="1200" baseline="0" dirty="0" smtClean="0">
                <a:solidFill>
                  <a:schemeClr val="tx1"/>
                </a:solidFill>
                <a:latin typeface="+mn-lt"/>
                <a:ea typeface="+mn-ea"/>
                <a:cs typeface="+mn-cs"/>
              </a:rPr>
              <a:t> </a:t>
            </a:r>
            <a:r>
              <a:rPr lang="en-US" sz="1200" b="0" i="1" kern="1200" dirty="0" smtClean="0">
                <a:solidFill>
                  <a:schemeClr val="tx1"/>
                </a:solidFill>
                <a:latin typeface="+mn-lt"/>
                <a:ea typeface="+mn-ea"/>
                <a:cs typeface="+mn-cs"/>
              </a:rPr>
              <a:t> She was inspired by her brother, who has schizophrenia,</a:t>
            </a:r>
            <a:r>
              <a:rPr lang="en-US" sz="1200" b="0" i="1" kern="1200" baseline="0" dirty="0" smtClean="0">
                <a:solidFill>
                  <a:schemeClr val="tx1"/>
                </a:solidFill>
                <a:latin typeface="+mn-lt"/>
                <a:ea typeface="+mn-ea"/>
                <a:cs typeface="+mn-cs"/>
              </a:rPr>
              <a:t> to create an </a:t>
            </a:r>
            <a:r>
              <a:rPr lang="en-US" sz="1200" b="0" i="1" kern="1200" dirty="0" smtClean="0">
                <a:solidFill>
                  <a:schemeClr val="tx1"/>
                </a:solidFill>
                <a:latin typeface="+mn-lt"/>
                <a:ea typeface="+mn-ea"/>
                <a:cs typeface="+mn-cs"/>
              </a:rPr>
              <a:t>art exhibit titled Gaining Insight with the intention of educating others about the reality of mental illness. </a:t>
            </a:r>
          </a:p>
          <a:p>
            <a:pPr>
              <a:buFont typeface="Arial" pitchFamily="34" charset="0"/>
              <a:buChar char="•"/>
            </a:pPr>
            <a:endParaRPr lang="en-US" sz="1200" dirty="0"/>
          </a:p>
        </p:txBody>
      </p:sp>
      <p:sp>
        <p:nvSpPr>
          <p:cNvPr id="4" name="Slide Number Placeholder 3"/>
          <p:cNvSpPr>
            <a:spLocks noGrp="1"/>
          </p:cNvSpPr>
          <p:nvPr>
            <p:ph type="sldNum" sz="quarter" idx="10"/>
          </p:nvPr>
        </p:nvSpPr>
        <p:spPr/>
        <p:txBody>
          <a:bodyPr/>
          <a:lstStyle/>
          <a:p>
            <a:fld id="{EBE2BAF5-9B9D-46F8-BC6B-53FB238DAFC5}" type="slidenum">
              <a:rPr lang="en-US" smtClean="0"/>
              <a:pPr/>
              <a:t>7</a:t>
            </a:fld>
            <a:endParaRPr lang="en-US"/>
          </a:p>
        </p:txBody>
      </p:sp>
    </p:spTree>
    <p:extLst>
      <p:ext uri="{BB962C8B-B14F-4D97-AF65-F5344CB8AC3E}">
        <p14:creationId xmlns="" xmlns:p14="http://schemas.microsoft.com/office/powerpoint/2010/main" val="2867785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Well-being: </a:t>
            </a:r>
            <a:r>
              <a:rPr lang="en-US" sz="1200" b="0" i="0" kern="1200" dirty="0" smtClean="0">
                <a:solidFill>
                  <a:schemeClr val="tx1"/>
                </a:solidFill>
                <a:latin typeface="+mn-lt"/>
                <a:ea typeface="+mn-ea"/>
                <a:cs typeface="+mn-cs"/>
              </a:rPr>
              <a:t>At the “healthy” end of the continuum are individuals experiencing well-being, a state of good mental and emotional health. These individuals may experience stress and discomfort resulting from occasional problems of everyday life, but they experience no impairments to daily functioning.</a:t>
            </a:r>
            <a:r>
              <a:rPr lang="en-US" sz="1200" b="1" i="0" kern="1200" dirty="0" smtClean="0">
                <a:solidFill>
                  <a:schemeClr val="tx1"/>
                </a:solidFill>
                <a:latin typeface="+mn-lt"/>
                <a:ea typeface="+mn-ea"/>
                <a:cs typeface="+mn-cs"/>
              </a:rPr>
              <a:t> </a:t>
            </a:r>
          </a:p>
          <a:p>
            <a:endParaRPr lang="en-US" sz="1200" b="1"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Emotional problems or concerns:</a:t>
            </a:r>
            <a:r>
              <a:rPr lang="en-US" sz="1200" b="0" i="0" kern="1200" dirty="0" smtClean="0">
                <a:solidFill>
                  <a:schemeClr val="tx1"/>
                </a:solidFill>
                <a:latin typeface="+mn-lt"/>
                <a:ea typeface="+mn-ea"/>
                <a:cs typeface="+mn-cs"/>
              </a:rPr>
              <a:t> For individuals experiencing “emotional problems”, discomfort has risen to the level of distress accompanied by the beginning of impairments in functioning (e.g. insomnia, lack of concentration or loss of appetite). As the level of distress increases, individuals may seek professional counseling; those positioned at the right hand margin might be given diagnoses such as “situational” depression or “general anxiety”, indicating disorders with mild or temporary impairment.</a:t>
            </a:r>
          </a:p>
          <a:p>
            <a:endParaRPr lang="en-US" sz="1200" b="0" i="0" kern="1200" dirty="0" smtClean="0">
              <a:solidFill>
                <a:schemeClr val="tx1"/>
              </a:solidFill>
              <a:latin typeface="+mn-lt"/>
              <a:ea typeface="+mn-ea"/>
              <a:cs typeface="+mn-cs"/>
            </a:endParaRPr>
          </a:p>
          <a:p>
            <a:r>
              <a:rPr lang="en-US" sz="1200" b="1" i="0" kern="1200" dirty="0" smtClean="0">
                <a:solidFill>
                  <a:schemeClr val="tx1"/>
                </a:solidFill>
                <a:latin typeface="+mn-lt"/>
                <a:ea typeface="+mn-ea"/>
                <a:cs typeface="+mn-cs"/>
              </a:rPr>
              <a:t>Mental Illness:</a:t>
            </a:r>
            <a:r>
              <a:rPr lang="en-US" sz="1200" b="0" i="0" kern="1200" dirty="0" smtClean="0">
                <a:solidFill>
                  <a:schemeClr val="tx1"/>
                </a:solidFill>
                <a:latin typeface="+mn-lt"/>
                <a:ea typeface="+mn-ea"/>
                <a:cs typeface="+mn-cs"/>
              </a:rPr>
              <a:t> “Emotional problems” are raised to the level of “illness” by increase in distress and level of impairment. Located at the right end of the continuum, “mental illness” is characterized by alterations in thinking, mood, or behavior. Mental illnesses include relatively common disorders such as depression and anxiety as well as major disorders such as schizophrenia. Individuals with these disorders typically experience chronic or long-term impairments that range from moderate to disabling in nature.</a:t>
            </a:r>
            <a:endParaRPr lang="en-US" dirty="0"/>
          </a:p>
        </p:txBody>
      </p:sp>
      <p:sp>
        <p:nvSpPr>
          <p:cNvPr id="4" name="Slide Number Placeholder 3"/>
          <p:cNvSpPr>
            <a:spLocks noGrp="1"/>
          </p:cNvSpPr>
          <p:nvPr>
            <p:ph type="sldNum" sz="quarter" idx="10"/>
          </p:nvPr>
        </p:nvSpPr>
        <p:spPr/>
        <p:txBody>
          <a:bodyPr/>
          <a:lstStyle/>
          <a:p>
            <a:fld id="{FD093BBC-4EE7-4925-B7F6-224524E3CE7C}" type="slidenum">
              <a:rPr lang="en-US" smtClean="0"/>
              <a:pPr/>
              <a:t>8</a:t>
            </a:fld>
            <a:endParaRPr lang="en-US" dirty="0"/>
          </a:p>
        </p:txBody>
      </p:sp>
    </p:spTree>
    <p:extLst>
      <p:ext uri="{BB962C8B-B14F-4D97-AF65-F5344CB8AC3E}">
        <p14:creationId xmlns="" xmlns:p14="http://schemas.microsoft.com/office/powerpoint/2010/main" val="34581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000" b="1" kern="1200" baseline="0" dirty="0" smtClean="0">
                <a:solidFill>
                  <a:schemeClr val="tx1"/>
                </a:solidFill>
                <a:latin typeface="+mn-lt"/>
                <a:ea typeface="+mn-ea"/>
                <a:cs typeface="+mn-cs"/>
              </a:rPr>
              <a:t>How common is mental illness?</a:t>
            </a:r>
          </a:p>
          <a:p>
            <a:endParaRPr lang="en-US" sz="2000" b="0" kern="1200" baseline="0" dirty="0" smtClean="0">
              <a:solidFill>
                <a:schemeClr val="tx1"/>
              </a:solidFill>
              <a:latin typeface="+mn-lt"/>
              <a:ea typeface="+mn-ea"/>
              <a:cs typeface="+mn-cs"/>
            </a:endParaRPr>
          </a:p>
          <a:p>
            <a:pPr>
              <a:buFont typeface="Arial" pitchFamily="34" charset="0"/>
              <a:buChar char="•"/>
            </a:pPr>
            <a:r>
              <a:rPr lang="en-US" sz="2000" b="0" kern="1200" baseline="0" dirty="0" smtClean="0">
                <a:solidFill>
                  <a:schemeClr val="tx1"/>
                </a:solidFill>
                <a:latin typeface="+mn-lt"/>
                <a:ea typeface="+mn-ea"/>
                <a:cs typeface="+mn-cs"/>
              </a:rPr>
              <a:t> Mental illnesses are common</a:t>
            </a:r>
          </a:p>
          <a:p>
            <a:pPr>
              <a:buFont typeface="Arial" pitchFamily="34" charset="0"/>
              <a:buChar char="•"/>
            </a:pPr>
            <a:endParaRPr lang="en-US" sz="2000" b="0" kern="1200" baseline="0" dirty="0" smtClean="0">
              <a:solidFill>
                <a:schemeClr val="tx1"/>
              </a:solidFill>
              <a:latin typeface="+mn-lt"/>
              <a:ea typeface="+mn-ea"/>
              <a:cs typeface="+mn-cs"/>
            </a:endParaRPr>
          </a:p>
          <a:p>
            <a:pPr>
              <a:buFont typeface="Arial" pitchFamily="34" charset="0"/>
              <a:buChar char="•"/>
            </a:pPr>
            <a:r>
              <a:rPr lang="en-US" sz="2000" kern="1200" baseline="0" dirty="0" smtClean="0">
                <a:solidFill>
                  <a:schemeClr val="tx1"/>
                </a:solidFill>
                <a:latin typeface="+mn-lt"/>
                <a:ea typeface="+mn-ea"/>
                <a:cs typeface="+mn-cs"/>
              </a:rPr>
              <a:t> One in four adults—approximately 65 million Americans—experience a mental health disorder in a given year.</a:t>
            </a:r>
          </a:p>
          <a:p>
            <a:pPr>
              <a:buFont typeface="Arial" pitchFamily="34" charset="0"/>
              <a:buChar char="•"/>
            </a:pPr>
            <a:endParaRPr lang="en-US" sz="2000" kern="1200" baseline="0" dirty="0" smtClean="0">
              <a:solidFill>
                <a:schemeClr val="tx1"/>
              </a:solidFill>
              <a:latin typeface="+mn-lt"/>
              <a:ea typeface="+mn-ea"/>
              <a:cs typeface="+mn-cs"/>
            </a:endParaRPr>
          </a:p>
          <a:p>
            <a:pPr>
              <a:buFont typeface="Arial" pitchFamily="34" charset="0"/>
              <a:buChar char="•"/>
            </a:pPr>
            <a:r>
              <a:rPr lang="en-US" sz="2000" kern="1200" baseline="0" dirty="0" smtClean="0">
                <a:solidFill>
                  <a:schemeClr val="tx1"/>
                </a:solidFill>
                <a:latin typeface="+mn-lt"/>
                <a:ea typeface="+mn-ea"/>
                <a:cs typeface="+mn-cs"/>
              </a:rPr>
              <a:t> One in seventeen lives with a serious mental illness, and one in ten children have a serious mental or emotional disorder. </a:t>
            </a:r>
          </a:p>
          <a:p>
            <a:pPr>
              <a:buFont typeface="Arial" pitchFamily="34" charset="0"/>
              <a:buChar char="•"/>
            </a:pPr>
            <a:endParaRPr lang="en-US" sz="1200" kern="1200" baseline="0" dirty="0" smtClean="0">
              <a:solidFill>
                <a:schemeClr val="tx1"/>
              </a:solidFill>
              <a:latin typeface="+mn-lt"/>
              <a:ea typeface="+mn-ea"/>
              <a:cs typeface="+mn-cs"/>
            </a:endParaRPr>
          </a:p>
          <a:p>
            <a:pPr>
              <a:buFont typeface="Arial" pitchFamily="34" charset="0"/>
              <a:buChar char="•"/>
            </a:pPr>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BE2BAF5-9B9D-46F8-BC6B-53FB238DAFC5}" type="slidenum">
              <a:rPr lang="en-US" smtClean="0"/>
              <a:pPr/>
              <a:t>9</a:t>
            </a:fld>
            <a:endParaRPr lang="en-US" dirty="0"/>
          </a:p>
        </p:txBody>
      </p:sp>
    </p:spTree>
    <p:extLst>
      <p:ext uri="{BB962C8B-B14F-4D97-AF65-F5344CB8AC3E}">
        <p14:creationId xmlns="" xmlns:p14="http://schemas.microsoft.com/office/powerpoint/2010/main" val="151092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D093BBC-4EE7-4925-B7F6-224524E3CE7C}" type="slidenum">
              <a:rPr lang="en-US" smtClean="0"/>
              <a:pPr/>
              <a:t>10</a:t>
            </a:fld>
            <a:endParaRPr lang="en-US" dirty="0"/>
          </a:p>
        </p:txBody>
      </p:sp>
    </p:spTree>
    <p:extLst>
      <p:ext uri="{BB962C8B-B14F-4D97-AF65-F5344CB8AC3E}">
        <p14:creationId xmlns="" xmlns:p14="http://schemas.microsoft.com/office/powerpoint/2010/main" val="1861175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976C782-567E-4CD8-BA66-6695F3AF5136}" type="datetimeFigureOut">
              <a:rPr lang="en-US" smtClean="0"/>
              <a:pPr/>
              <a:t>11/17/2014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331070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76C782-567E-4CD8-BA66-6695F3AF5136}" type="datetimeFigureOut">
              <a:rPr lang="en-US" smtClean="0"/>
              <a:pPr/>
              <a:t>11/17/2014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283077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76C782-567E-4CD8-BA66-6695F3AF5136}" type="datetimeFigureOut">
              <a:rPr lang="en-US" smtClean="0"/>
              <a:pPr/>
              <a:t>11/17/2014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2062985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76C782-567E-4CD8-BA66-6695F3AF5136}" type="datetimeFigureOut">
              <a:rPr lang="en-US" smtClean="0"/>
              <a:pPr/>
              <a:t>11/17/2014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3958833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76C782-567E-4CD8-BA66-6695F3AF5136}" type="datetimeFigureOut">
              <a:rPr lang="en-US" smtClean="0"/>
              <a:pPr/>
              <a:t>11/17/2014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25537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976C782-567E-4CD8-BA66-6695F3AF5136}" type="datetimeFigureOut">
              <a:rPr lang="en-US" smtClean="0"/>
              <a:pPr/>
              <a:t>11/17/2014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4162049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976C782-567E-4CD8-BA66-6695F3AF5136}" type="datetimeFigureOut">
              <a:rPr lang="en-US" smtClean="0"/>
              <a:pPr/>
              <a:t>11/17/2014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112926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76C782-567E-4CD8-BA66-6695F3AF5136}" type="datetimeFigureOut">
              <a:rPr lang="en-US" smtClean="0"/>
              <a:pPr/>
              <a:t>11/17/2014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2154993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76C782-567E-4CD8-BA66-6695F3AF5136}" type="datetimeFigureOut">
              <a:rPr lang="en-US" smtClean="0"/>
              <a:pPr/>
              <a:t>11/17/2014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316238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76C782-567E-4CD8-BA66-6695F3AF5136}" type="datetimeFigureOut">
              <a:rPr lang="en-US" smtClean="0"/>
              <a:pPr/>
              <a:t>11/17/2014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3984865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76C782-567E-4CD8-BA66-6695F3AF5136}" type="datetimeFigureOut">
              <a:rPr lang="en-US" smtClean="0"/>
              <a:pPr/>
              <a:t>11/17/2014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1844712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76C782-567E-4CD8-BA66-6695F3AF5136}" type="datetimeFigureOut">
              <a:rPr lang="en-US" smtClean="0"/>
              <a:pPr/>
              <a:t>11/17/2014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DB63A0-A3CC-4FD4-AD7F-B0EF55068FA0}" type="slidenum">
              <a:rPr lang="en-US" smtClean="0"/>
              <a:pPr/>
              <a:t>‹#›</a:t>
            </a:fld>
            <a:endParaRPr lang="en-US" dirty="0"/>
          </a:p>
        </p:txBody>
      </p:sp>
    </p:spTree>
    <p:extLst>
      <p:ext uri="{BB962C8B-B14F-4D97-AF65-F5344CB8AC3E}">
        <p14:creationId xmlns="" xmlns:p14="http://schemas.microsoft.com/office/powerpoint/2010/main" val="215067813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jpeg"/></Relationships>
</file>

<file path=ppt/slides/_rels/slide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jpeg"/><Relationship Id="rId7" Type="http://schemas.openxmlformats.org/officeDocument/2006/relationships/image" Target="../media/image71.jpeg"/><Relationship Id="rId12"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jpeg"/><Relationship Id="rId10" Type="http://schemas.openxmlformats.org/officeDocument/2006/relationships/image" Target="../media/image74.png"/><Relationship Id="rId4" Type="http://schemas.openxmlformats.org/officeDocument/2006/relationships/image" Target="../media/image68.jpeg"/><Relationship Id="rId9" Type="http://schemas.openxmlformats.org/officeDocument/2006/relationships/image" Target="../media/image73.png"/><Relationship Id="rId1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hyperlink" Target="http://www.namifoxvalley.or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1752600"/>
            <a:ext cx="8686189" cy="1066801"/>
          </a:xfrm>
        </p:spPr>
        <p:txBody>
          <a:bodyPr>
            <a:normAutofit fontScale="25000" lnSpcReduction="20000"/>
          </a:bodyPr>
          <a:lstStyle/>
          <a:p>
            <a:endParaRPr lang="en-US" dirty="0" smtClean="0">
              <a:solidFill>
                <a:srgbClr val="002060"/>
              </a:solidFill>
            </a:endParaRPr>
          </a:p>
          <a:p>
            <a:r>
              <a:rPr lang="en-US" sz="24000" b="1" cap="all" dirty="0" smtClean="0">
                <a:ln w="9000" cmpd="sng">
                  <a:solidFill>
                    <a:schemeClr val="accent4">
                      <a:shade val="50000"/>
                      <a:satMod val="120000"/>
                    </a:schemeClr>
                  </a:solidFill>
                  <a:prstDash val="solid"/>
                </a:ln>
                <a:solidFill>
                  <a:srgbClr val="004A80"/>
                </a:solidFill>
                <a:effectLst>
                  <a:reflection blurRad="12700" stA="28000" endPos="45000" dist="1000" dir="5400000" sy="-100000" algn="bl" rotWithShape="0"/>
                </a:effectLst>
              </a:rPr>
              <a:t>Mental Illness 101</a:t>
            </a:r>
          </a:p>
          <a:p>
            <a:r>
              <a:rPr lang="en-US" sz="19200" b="1" cap="all" dirty="0" smtClean="0">
                <a:ln w="9000" cmpd="sng">
                  <a:solidFill>
                    <a:schemeClr val="accent4">
                      <a:shade val="50000"/>
                      <a:satMod val="120000"/>
                    </a:schemeClr>
                  </a:solidFill>
                  <a:prstDash val="solid"/>
                </a:ln>
                <a:solidFill>
                  <a:srgbClr val="004A80"/>
                </a:solidFill>
                <a:effectLst>
                  <a:reflection blurRad="12700" stA="28000" endPos="45000" dist="1000" dir="5400000" sy="-100000" algn="bl" rotWithShape="0"/>
                </a:effectLst>
              </a:rPr>
              <a:t>Homeless Connections </a:t>
            </a:r>
          </a:p>
          <a:p>
            <a:endParaRPr lang="en-US" sz="4200" dirty="0" smtClean="0">
              <a:solidFill>
                <a:srgbClr val="004A80"/>
              </a:solidFill>
              <a:latin typeface="Arial" pitchFamily="34" charset="0"/>
              <a:ea typeface="Tahoma" pitchFamily="34" charset="0"/>
              <a:cs typeface="Arial" pitchFamily="34" charset="0"/>
            </a:endParaRPr>
          </a:p>
          <a:p>
            <a:r>
              <a:rPr lang="en-US" sz="9600" dirty="0" smtClean="0">
                <a:solidFill>
                  <a:srgbClr val="004A80"/>
                </a:solidFill>
                <a:latin typeface="Arial" pitchFamily="34" charset="0"/>
                <a:ea typeface="Tahoma" pitchFamily="34" charset="0"/>
                <a:cs typeface="Arial" pitchFamily="34" charset="0"/>
              </a:rPr>
              <a:t>November 18th, 2014</a:t>
            </a:r>
          </a:p>
          <a:p>
            <a:endParaRPr lang="en-US" sz="24000" b="1" cap="all" dirty="0">
              <a:ln w="9000" cmpd="sng">
                <a:solidFill>
                  <a:schemeClr val="accent4">
                    <a:shade val="50000"/>
                    <a:satMod val="120000"/>
                  </a:schemeClr>
                </a:solidFill>
                <a:prstDash val="solid"/>
              </a:ln>
              <a:solidFill>
                <a:srgbClr val="002060"/>
              </a:solidFill>
              <a:effectLst>
                <a:reflection blurRad="12700" stA="28000" endPos="45000" dist="1000" dir="5400000" sy="-100000" algn="bl" rotWithShape="0"/>
              </a:effectLst>
            </a:endParaRPr>
          </a:p>
        </p:txBody>
      </p:sp>
      <p:pic>
        <p:nvPicPr>
          <p:cNvPr id="6" name="Picture 5" descr="UWayLogoColor.jpg"/>
          <p:cNvPicPr>
            <a:picLocks noChangeAspect="1"/>
          </p:cNvPicPr>
          <p:nvPr/>
        </p:nvPicPr>
        <p:blipFill>
          <a:blip r:embed="rId3" cstate="print"/>
          <a:stretch>
            <a:fillRect/>
          </a:stretch>
        </p:blipFill>
        <p:spPr>
          <a:xfrm>
            <a:off x="609600" y="5603137"/>
            <a:ext cx="1529070" cy="645263"/>
          </a:xfrm>
          <a:prstGeom prst="rect">
            <a:avLst/>
          </a:prstGeom>
        </p:spPr>
      </p:pic>
      <p:pic>
        <p:nvPicPr>
          <p:cNvPr id="8" name="Picture 7" descr="Stand Up Against Stigma Logo"/>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33800" y="5319640"/>
            <a:ext cx="1533586" cy="1114065"/>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7162800" y="5590113"/>
            <a:ext cx="1484631" cy="8106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2907588" y="990600"/>
            <a:ext cx="5169612" cy="1077218"/>
          </a:xfrm>
          <a:prstGeom prst="rect">
            <a:avLst/>
          </a:prstGeom>
          <a:noFill/>
        </p:spPr>
        <p:txBody>
          <a:bodyPr wrap="square" rtlCol="0">
            <a:spAutoFit/>
          </a:bodyPr>
          <a:lstStyle/>
          <a:p>
            <a:r>
              <a:rPr lang="en-US" sz="3200" dirty="0" smtClean="0">
                <a:solidFill>
                  <a:srgbClr val="004A80"/>
                </a:solidFill>
                <a:latin typeface="Arial" pitchFamily="34" charset="0"/>
                <a:ea typeface="Tahoma" pitchFamily="34" charset="0"/>
                <a:cs typeface="Arial" pitchFamily="34" charset="0"/>
              </a:rPr>
              <a:t>Help. </a:t>
            </a:r>
            <a:r>
              <a:rPr lang="en-US" sz="3200" dirty="0" smtClean="0">
                <a:solidFill>
                  <a:srgbClr val="FFC000"/>
                </a:solidFill>
                <a:latin typeface="Arial" pitchFamily="34" charset="0"/>
                <a:ea typeface="Tahoma" pitchFamily="34" charset="0"/>
                <a:cs typeface="Arial" pitchFamily="34" charset="0"/>
              </a:rPr>
              <a:t>Hope. </a:t>
            </a:r>
            <a:r>
              <a:rPr lang="en-US" sz="3200" dirty="0" smtClean="0">
                <a:solidFill>
                  <a:srgbClr val="004A80"/>
                </a:solidFill>
                <a:latin typeface="Arial" pitchFamily="34" charset="0"/>
                <a:ea typeface="Tahoma" pitchFamily="34" charset="0"/>
                <a:cs typeface="Arial" pitchFamily="34" charset="0"/>
              </a:rPr>
              <a:t>Recovery</a:t>
            </a:r>
            <a:r>
              <a:rPr lang="en-US" sz="3200" dirty="0" smtClean="0">
                <a:solidFill>
                  <a:srgbClr val="004A80"/>
                </a:solidFill>
                <a:latin typeface="Arial" pitchFamily="34" charset="0"/>
                <a:cs typeface="Arial" pitchFamily="34" charset="0"/>
              </a:rPr>
              <a:t>.</a:t>
            </a:r>
          </a:p>
          <a:p>
            <a:endParaRPr lang="en-US" sz="3200" dirty="0"/>
          </a:p>
        </p:txBody>
      </p:sp>
      <p:pic>
        <p:nvPicPr>
          <p:cNvPr id="10" name="Picture 9" descr="nami-fv-logo-2014.jpg"/>
          <p:cNvPicPr>
            <a:picLocks noChangeAspect="1"/>
          </p:cNvPicPr>
          <p:nvPr/>
        </p:nvPicPr>
        <p:blipFill>
          <a:blip r:embed="rId6" cstate="print"/>
          <a:stretch>
            <a:fillRect/>
          </a:stretch>
        </p:blipFill>
        <p:spPr>
          <a:xfrm>
            <a:off x="2339139" y="152400"/>
            <a:ext cx="4747461" cy="770132"/>
          </a:xfrm>
          <a:prstGeom prst="rect">
            <a:avLst/>
          </a:prstGeom>
        </p:spPr>
      </p:pic>
    </p:spTree>
    <p:extLst>
      <p:ext uri="{BB962C8B-B14F-4D97-AF65-F5344CB8AC3E}">
        <p14:creationId xmlns="" xmlns:p14="http://schemas.microsoft.com/office/powerpoint/2010/main" val="419329787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arallelogram 9"/>
          <p:cNvSpPr/>
          <p:nvPr/>
        </p:nvSpPr>
        <p:spPr>
          <a:xfrm>
            <a:off x="6096000" y="1600200"/>
            <a:ext cx="2590799" cy="4343400"/>
          </a:xfrm>
          <a:prstGeom prst="parallelogram">
            <a:avLst>
              <a:gd name="adj" fmla="val 138"/>
            </a:avLst>
          </a:prstGeom>
          <a:solidFill>
            <a:srgbClr val="2EB135"/>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9" name="Parallelogram 8"/>
          <p:cNvSpPr/>
          <p:nvPr/>
        </p:nvSpPr>
        <p:spPr>
          <a:xfrm>
            <a:off x="3200400" y="1600200"/>
            <a:ext cx="2590799" cy="4343400"/>
          </a:xfrm>
          <a:prstGeom prst="parallelogram">
            <a:avLst>
              <a:gd name="adj" fmla="val 138"/>
            </a:avLst>
          </a:prstGeom>
          <a:solidFill>
            <a:srgbClr val="604A7B"/>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04800" y="228600"/>
            <a:ext cx="8686800" cy="1143000"/>
          </a:xfrm>
        </p:spPr>
        <p:txBody>
          <a:bodyPr/>
          <a:lstStyle/>
          <a:p>
            <a:r>
              <a:rPr lang="en-US" dirty="0" smtClean="0">
                <a:solidFill>
                  <a:srgbClr val="004A80"/>
                </a:solidFill>
                <a:effectLst>
                  <a:outerShdw blurRad="38100" dist="38100" dir="2700000" algn="tl">
                    <a:srgbClr val="000000">
                      <a:alpha val="43137"/>
                    </a:srgbClr>
                  </a:outerShdw>
                </a:effectLst>
                <a:latin typeface="Franklin Gothic Demi" pitchFamily="34" charset="0"/>
              </a:rPr>
              <a:t>What causes mental illness?</a:t>
            </a:r>
            <a:endParaRPr lang="en-US" dirty="0">
              <a:solidFill>
                <a:srgbClr val="004A80"/>
              </a:solidFill>
              <a:effectLst>
                <a:outerShdw blurRad="38100" dist="38100" dir="2700000" algn="tl">
                  <a:srgbClr val="000000">
                    <a:alpha val="43137"/>
                  </a:srgbClr>
                </a:outerShdw>
              </a:effectLst>
              <a:latin typeface="Franklin Gothic Demi" pitchFamily="34" charset="0"/>
            </a:endParaRPr>
          </a:p>
        </p:txBody>
      </p:sp>
      <p:sp>
        <p:nvSpPr>
          <p:cNvPr id="5" name="Parallelogram 4"/>
          <p:cNvSpPr/>
          <p:nvPr/>
        </p:nvSpPr>
        <p:spPr>
          <a:xfrm>
            <a:off x="381000" y="1600200"/>
            <a:ext cx="2590799" cy="4343400"/>
          </a:xfrm>
          <a:prstGeom prst="parallelogram">
            <a:avLst>
              <a:gd name="adj" fmla="val 138"/>
            </a:avLst>
          </a:prstGeom>
          <a:solidFill>
            <a:srgbClr val="4F81BD"/>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8" name="TextBox 7"/>
          <p:cNvSpPr txBox="1"/>
          <p:nvPr/>
        </p:nvSpPr>
        <p:spPr>
          <a:xfrm>
            <a:off x="635409" y="2040791"/>
            <a:ext cx="2260191" cy="3077766"/>
          </a:xfrm>
          <a:prstGeom prst="rect">
            <a:avLst/>
          </a:prstGeom>
          <a:noFill/>
        </p:spPr>
        <p:txBody>
          <a:bodyPr wrap="square" rtlCol="0">
            <a:spAutoFit/>
          </a:bodyPr>
          <a:lstStyle/>
          <a:p>
            <a:pPr algn="ctr"/>
            <a:r>
              <a:rPr lang="en-US" sz="3200" b="1" dirty="0" smtClean="0"/>
              <a:t>Biological</a:t>
            </a:r>
          </a:p>
          <a:p>
            <a:endParaRPr lang="en-US" sz="2200" dirty="0" smtClean="0"/>
          </a:p>
          <a:p>
            <a:pPr>
              <a:buFont typeface="Wingdings" pitchFamily="2" charset="2"/>
              <a:buChar char="Ø"/>
            </a:pPr>
            <a:r>
              <a:rPr lang="en-US" sz="2000" dirty="0" smtClean="0"/>
              <a:t> Genetics</a:t>
            </a:r>
          </a:p>
          <a:p>
            <a:endParaRPr lang="en-US" sz="2000" dirty="0" smtClean="0"/>
          </a:p>
          <a:p>
            <a:pPr>
              <a:buFont typeface="Wingdings" pitchFamily="2" charset="2"/>
              <a:buChar char="Ø"/>
            </a:pPr>
            <a:r>
              <a:rPr lang="en-US" sz="2000" dirty="0" smtClean="0"/>
              <a:t> Environmental exposures before birth (viruses, toxins, alcohol, drugs)</a:t>
            </a:r>
            <a:endParaRPr lang="en-US" sz="2000" dirty="0"/>
          </a:p>
        </p:txBody>
      </p:sp>
      <p:sp>
        <p:nvSpPr>
          <p:cNvPr id="11" name="TextBox 10"/>
          <p:cNvSpPr txBox="1"/>
          <p:nvPr/>
        </p:nvSpPr>
        <p:spPr>
          <a:xfrm>
            <a:off x="3269226" y="1676401"/>
            <a:ext cx="2521974" cy="3724096"/>
          </a:xfrm>
          <a:prstGeom prst="rect">
            <a:avLst/>
          </a:prstGeom>
          <a:noFill/>
        </p:spPr>
        <p:txBody>
          <a:bodyPr wrap="square" rtlCol="0">
            <a:spAutoFit/>
          </a:bodyPr>
          <a:lstStyle/>
          <a:p>
            <a:pPr algn="ctr"/>
            <a:endParaRPr lang="en-US" sz="1600" b="1" dirty="0" smtClean="0"/>
          </a:p>
          <a:p>
            <a:pPr algn="ctr"/>
            <a:r>
              <a:rPr lang="en-US" sz="2900" b="1" dirty="0" smtClean="0"/>
              <a:t>Social/  Environmental</a:t>
            </a:r>
          </a:p>
          <a:p>
            <a:pPr>
              <a:buFont typeface="Wingdings" pitchFamily="2" charset="2"/>
              <a:buChar char="Ø"/>
            </a:pPr>
            <a:endParaRPr lang="en-US" sz="2200" dirty="0" smtClean="0"/>
          </a:p>
          <a:p>
            <a:pPr>
              <a:buFont typeface="Wingdings" pitchFamily="2" charset="2"/>
              <a:buChar char="Ø"/>
            </a:pPr>
            <a:r>
              <a:rPr lang="en-US" sz="2000" dirty="0" smtClean="0"/>
              <a:t> Negative life </a:t>
            </a:r>
            <a:r>
              <a:rPr lang="en-US" sz="2000" dirty="0"/>
              <a:t> </a:t>
            </a:r>
            <a:r>
              <a:rPr lang="en-US" sz="2000" dirty="0" smtClean="0"/>
              <a:t>  experiences (trauma, stress and loss)</a:t>
            </a:r>
          </a:p>
          <a:p>
            <a:pPr>
              <a:buFont typeface="Wingdings" pitchFamily="2" charset="2"/>
              <a:buChar char="Ø"/>
            </a:pPr>
            <a:endParaRPr lang="en-US" sz="2000" dirty="0" smtClean="0"/>
          </a:p>
          <a:p>
            <a:pPr>
              <a:buFont typeface="Wingdings" pitchFamily="2" charset="2"/>
              <a:buChar char="Ø"/>
            </a:pPr>
            <a:r>
              <a:rPr lang="en-US" sz="2000" dirty="0" smtClean="0"/>
              <a:t> Adverse         childhood  experiences</a:t>
            </a:r>
            <a:endParaRPr lang="en-US" sz="2000" dirty="0"/>
          </a:p>
        </p:txBody>
      </p:sp>
      <p:sp>
        <p:nvSpPr>
          <p:cNvPr id="12" name="TextBox 11"/>
          <p:cNvSpPr txBox="1"/>
          <p:nvPr/>
        </p:nvSpPr>
        <p:spPr>
          <a:xfrm>
            <a:off x="6172200" y="1948458"/>
            <a:ext cx="2362200" cy="3077766"/>
          </a:xfrm>
          <a:prstGeom prst="rect">
            <a:avLst/>
          </a:prstGeom>
          <a:noFill/>
        </p:spPr>
        <p:txBody>
          <a:bodyPr wrap="square" rtlCol="0">
            <a:spAutoFit/>
          </a:bodyPr>
          <a:lstStyle/>
          <a:p>
            <a:pPr algn="ctr"/>
            <a:r>
              <a:rPr lang="en-US" sz="3200" b="1" dirty="0" smtClean="0"/>
              <a:t>Chemical</a:t>
            </a:r>
          </a:p>
          <a:p>
            <a:endParaRPr lang="en-US" sz="2200" dirty="0" smtClean="0"/>
          </a:p>
          <a:p>
            <a:pPr>
              <a:buFont typeface="Wingdings" pitchFamily="2" charset="2"/>
              <a:buChar char="Ø"/>
            </a:pPr>
            <a:r>
              <a:rPr lang="en-US" sz="2000" dirty="0" smtClean="0"/>
              <a:t>Biochemical changes</a:t>
            </a:r>
          </a:p>
          <a:p>
            <a:pPr>
              <a:buFont typeface="Wingdings" pitchFamily="2" charset="2"/>
              <a:buChar char="Ø"/>
            </a:pPr>
            <a:endParaRPr lang="en-US" sz="2000" dirty="0" smtClean="0"/>
          </a:p>
          <a:p>
            <a:pPr>
              <a:buFont typeface="Wingdings" pitchFamily="2" charset="2"/>
              <a:buChar char="Ø"/>
            </a:pPr>
            <a:r>
              <a:rPr lang="en-US" sz="2000" dirty="0" smtClean="0"/>
              <a:t>Hormonal imbalances</a:t>
            </a:r>
          </a:p>
          <a:p>
            <a:pPr>
              <a:buFont typeface="Wingdings" pitchFamily="2" charset="2"/>
              <a:buChar char="Ø"/>
            </a:pPr>
            <a:endParaRPr lang="en-US" sz="2000" dirty="0" smtClean="0"/>
          </a:p>
          <a:p>
            <a:pPr>
              <a:buFont typeface="Wingdings" pitchFamily="2" charset="2"/>
              <a:buChar char="Ø"/>
            </a:pPr>
            <a:r>
              <a:rPr lang="en-US" sz="2000" dirty="0" smtClean="0"/>
              <a:t>Neurotransmitters</a:t>
            </a:r>
            <a:endParaRPr lang="en-US" sz="2000" dirty="0"/>
          </a:p>
        </p:txBody>
      </p:sp>
    </p:spTree>
    <p:extLst>
      <p:ext uri="{BB962C8B-B14F-4D97-AF65-F5344CB8AC3E}">
        <p14:creationId xmlns="" xmlns:p14="http://schemas.microsoft.com/office/powerpoint/2010/main" val="42082291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lstStyle/>
          <a:p>
            <a:r>
              <a:rPr lang="en-US" dirty="0" smtClean="0">
                <a:solidFill>
                  <a:srgbClr val="004A80"/>
                </a:solidFill>
                <a:effectLst>
                  <a:outerShdw blurRad="38100" dist="38100" dir="2700000" algn="tl">
                    <a:srgbClr val="000000">
                      <a:alpha val="43137"/>
                    </a:srgbClr>
                  </a:outerShdw>
                </a:effectLst>
                <a:latin typeface="Franklin Gothic Demi" pitchFamily="34" charset="0"/>
              </a:rPr>
              <a:t>The Impact of Mental Illness</a:t>
            </a:r>
            <a:endParaRPr lang="en-US" dirty="0">
              <a:solidFill>
                <a:srgbClr val="004A80"/>
              </a:solidFill>
              <a:effectLst>
                <a:outerShdw blurRad="38100" dist="38100" dir="2700000" algn="tl">
                  <a:srgbClr val="000000">
                    <a:alpha val="43137"/>
                  </a:srgbClr>
                </a:outerShdw>
              </a:effectLst>
              <a:latin typeface="Franklin Gothic Demi" pitchFamily="34" charset="0"/>
            </a:endParaRPr>
          </a:p>
        </p:txBody>
      </p:sp>
      <p:pic>
        <p:nvPicPr>
          <p:cNvPr id="6" name="Content Placeholder 5" descr="ripple-effect.jpg"/>
          <p:cNvPicPr>
            <a:picLocks noGrp="1" noChangeAspect="1"/>
          </p:cNvPicPr>
          <p:nvPr>
            <p:ph idx="1"/>
          </p:nvPr>
        </p:nvPicPr>
        <p:blipFill>
          <a:blip r:embed="rId3" cstate="print"/>
          <a:stretch>
            <a:fillRect/>
          </a:stretch>
        </p:blipFill>
        <p:spPr>
          <a:xfrm>
            <a:off x="762000" y="1115794"/>
            <a:ext cx="7578436" cy="2618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533400" y="3505200"/>
            <a:ext cx="8305800" cy="2862322"/>
          </a:xfrm>
          <a:prstGeom prst="rect">
            <a:avLst/>
          </a:prstGeom>
          <a:noFill/>
        </p:spPr>
        <p:txBody>
          <a:bodyPr wrap="square" rtlCol="0">
            <a:spAutoFit/>
          </a:bodyPr>
          <a:lstStyle/>
          <a:p>
            <a:pPr algn="just"/>
            <a:endParaRPr lang="en-US" sz="800" dirty="0" smtClean="0">
              <a:solidFill>
                <a:srgbClr val="002060"/>
              </a:solidFill>
            </a:endParaRPr>
          </a:p>
          <a:p>
            <a:pPr algn="just"/>
            <a:endParaRPr lang="en-US" sz="800" dirty="0" smtClean="0">
              <a:solidFill>
                <a:srgbClr val="002060"/>
              </a:solidFill>
            </a:endParaRPr>
          </a:p>
          <a:p>
            <a:pPr algn="just"/>
            <a:endParaRPr lang="en-US" sz="800" dirty="0" smtClean="0">
              <a:solidFill>
                <a:srgbClr val="002060"/>
              </a:solidFill>
            </a:endParaRPr>
          </a:p>
          <a:p>
            <a:pPr algn="ctr"/>
            <a:r>
              <a:rPr lang="en-US" sz="2800" dirty="0" smtClean="0">
                <a:solidFill>
                  <a:srgbClr val="004A80"/>
                </a:solidFill>
              </a:rPr>
              <a:t>All </a:t>
            </a:r>
            <a:r>
              <a:rPr lang="en-US" sz="2800" dirty="0">
                <a:solidFill>
                  <a:srgbClr val="004A80"/>
                </a:solidFill>
              </a:rPr>
              <a:t>together, </a:t>
            </a:r>
            <a:r>
              <a:rPr lang="en-US" sz="2800" dirty="0" smtClean="0">
                <a:solidFill>
                  <a:srgbClr val="004A80"/>
                </a:solidFill>
              </a:rPr>
              <a:t>America’s </a:t>
            </a:r>
            <a:r>
              <a:rPr lang="en-US" sz="2800" dirty="0">
                <a:solidFill>
                  <a:srgbClr val="004A80"/>
                </a:solidFill>
              </a:rPr>
              <a:t>cumulative </a:t>
            </a:r>
            <a:r>
              <a:rPr lang="en-US" sz="2800" dirty="0" smtClean="0">
                <a:solidFill>
                  <a:srgbClr val="004A80"/>
                </a:solidFill>
              </a:rPr>
              <a:t>mental health</a:t>
            </a:r>
          </a:p>
          <a:p>
            <a:pPr algn="ctr"/>
            <a:r>
              <a:rPr lang="en-US" sz="2800" dirty="0" smtClean="0">
                <a:solidFill>
                  <a:srgbClr val="004A80"/>
                </a:solidFill>
              </a:rPr>
              <a:t> issues are </a:t>
            </a:r>
            <a:r>
              <a:rPr lang="en-US" sz="2800" dirty="0">
                <a:solidFill>
                  <a:srgbClr val="004A80"/>
                </a:solidFill>
              </a:rPr>
              <a:t>costing the U.S. economy </a:t>
            </a:r>
            <a:r>
              <a:rPr lang="en-US" sz="2800" dirty="0" smtClean="0">
                <a:solidFill>
                  <a:srgbClr val="004A80"/>
                </a:solidFill>
              </a:rPr>
              <a:t>about</a:t>
            </a:r>
          </a:p>
          <a:p>
            <a:pPr algn="ctr"/>
            <a:r>
              <a:rPr lang="en-US" sz="3600" b="1" dirty="0" smtClean="0">
                <a:solidFill>
                  <a:srgbClr val="C00000"/>
                </a:solidFill>
              </a:rPr>
              <a:t>a </a:t>
            </a:r>
            <a:r>
              <a:rPr lang="en-US" sz="3600" b="1" dirty="0">
                <a:solidFill>
                  <a:srgbClr val="C00000"/>
                </a:solidFill>
              </a:rPr>
              <a:t>half-trillion </a:t>
            </a:r>
            <a:r>
              <a:rPr lang="en-US" sz="3600" b="1" dirty="0" smtClean="0">
                <a:solidFill>
                  <a:srgbClr val="C00000"/>
                </a:solidFill>
              </a:rPr>
              <a:t>dollars. </a:t>
            </a:r>
          </a:p>
          <a:p>
            <a:pPr algn="just"/>
            <a:endParaRPr lang="en-US" sz="800" dirty="0" smtClean="0">
              <a:solidFill>
                <a:srgbClr val="002060"/>
              </a:solidFill>
            </a:endParaRPr>
          </a:p>
          <a:p>
            <a:pPr algn="just"/>
            <a:endParaRPr lang="en-US" sz="800" dirty="0" smtClean="0">
              <a:solidFill>
                <a:srgbClr val="002060"/>
              </a:solidFill>
            </a:endParaRPr>
          </a:p>
          <a:p>
            <a:pPr algn="ctr"/>
            <a:r>
              <a:rPr lang="en-US" sz="2400" dirty="0" smtClean="0">
                <a:solidFill>
                  <a:srgbClr val="004A80"/>
                </a:solidFill>
              </a:rPr>
              <a:t>(That’s </a:t>
            </a:r>
            <a:r>
              <a:rPr lang="en-US" sz="2400" dirty="0">
                <a:solidFill>
                  <a:srgbClr val="004A80"/>
                </a:solidFill>
              </a:rPr>
              <a:t>more than the government spent on </a:t>
            </a:r>
            <a:endParaRPr lang="en-US" sz="2400" dirty="0" smtClean="0">
              <a:solidFill>
                <a:srgbClr val="004A80"/>
              </a:solidFill>
            </a:endParaRPr>
          </a:p>
          <a:p>
            <a:pPr algn="ctr"/>
            <a:r>
              <a:rPr lang="en-US" sz="2400" dirty="0" smtClean="0">
                <a:solidFill>
                  <a:srgbClr val="004A80"/>
                </a:solidFill>
              </a:rPr>
              <a:t>all </a:t>
            </a:r>
            <a:r>
              <a:rPr lang="en-US" sz="2400" dirty="0">
                <a:solidFill>
                  <a:srgbClr val="004A80"/>
                </a:solidFill>
              </a:rPr>
              <a:t>of Medicare </a:t>
            </a:r>
            <a:r>
              <a:rPr lang="en-US" sz="2400" dirty="0" smtClean="0">
                <a:solidFill>
                  <a:srgbClr val="004A80"/>
                </a:solidFill>
              </a:rPr>
              <a:t>during the </a:t>
            </a:r>
            <a:r>
              <a:rPr lang="en-US" sz="2400" dirty="0">
                <a:solidFill>
                  <a:srgbClr val="004A80"/>
                </a:solidFill>
              </a:rPr>
              <a:t>last fiscal </a:t>
            </a:r>
            <a:r>
              <a:rPr lang="en-US" sz="2400" dirty="0" smtClean="0">
                <a:solidFill>
                  <a:srgbClr val="004A80"/>
                </a:solidFill>
              </a:rPr>
              <a:t>year)</a:t>
            </a:r>
          </a:p>
        </p:txBody>
      </p:sp>
    </p:spTree>
    <p:extLst>
      <p:ext uri="{BB962C8B-B14F-4D97-AF65-F5344CB8AC3E}">
        <p14:creationId xmlns="" xmlns:p14="http://schemas.microsoft.com/office/powerpoint/2010/main" val="3599525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91200" y="381000"/>
            <a:ext cx="2761817" cy="276181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57200" y="381000"/>
            <a:ext cx="4762500" cy="2667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172"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800600" y="4114800"/>
            <a:ext cx="3496913" cy="21794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914400" y="4114800"/>
            <a:ext cx="2946796" cy="21118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extBox 1"/>
          <p:cNvSpPr txBox="1"/>
          <p:nvPr/>
        </p:nvSpPr>
        <p:spPr>
          <a:xfrm>
            <a:off x="457199" y="3200400"/>
            <a:ext cx="8324417" cy="830997"/>
          </a:xfrm>
          <a:prstGeom prst="rect">
            <a:avLst/>
          </a:prstGeom>
          <a:noFill/>
        </p:spPr>
        <p:txBody>
          <a:bodyPr wrap="square" rtlCol="0">
            <a:spAutoFit/>
          </a:bodyPr>
          <a:lstStyle/>
          <a:p>
            <a:pPr algn="ctr"/>
            <a:r>
              <a:rPr lang="en-US" sz="2400" dirty="0" smtClean="0">
                <a:solidFill>
                  <a:srgbClr val="004A80"/>
                </a:solidFill>
              </a:rPr>
              <a:t>Mental Illness creates a barrier to meeting the basic human needs of food, shelter and meaningful engagement</a:t>
            </a:r>
            <a:endParaRPr lang="en-US" sz="2400" dirty="0">
              <a:solidFill>
                <a:srgbClr val="004A80"/>
              </a:solidFill>
            </a:endParaRPr>
          </a:p>
        </p:txBody>
      </p:sp>
    </p:spTree>
    <p:extLst>
      <p:ext uri="{BB962C8B-B14F-4D97-AF65-F5344CB8AC3E}">
        <p14:creationId xmlns="" xmlns:p14="http://schemas.microsoft.com/office/powerpoint/2010/main" val="12999929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8534400" cy="1143000"/>
          </a:xfrm>
        </p:spPr>
        <p:txBody>
          <a:bodyPr>
            <a:normAutofit/>
          </a:bodyPr>
          <a:lstStyle/>
          <a:p>
            <a:pPr algn="l"/>
            <a:r>
              <a:rPr lang="en-US" sz="3200" dirty="0" smtClean="0">
                <a:solidFill>
                  <a:srgbClr val="004A80"/>
                </a:solidFill>
                <a:effectLst>
                  <a:outerShdw blurRad="38100" dist="38100" dir="2700000" algn="tl">
                    <a:srgbClr val="000000">
                      <a:alpha val="43137"/>
                    </a:srgbClr>
                  </a:outerShdw>
                </a:effectLst>
                <a:latin typeface="Franklin Gothic Demi" pitchFamily="34" charset="0"/>
                <a:ea typeface="Tahoma" panose="020B0604030504040204" pitchFamily="34" charset="0"/>
                <a:cs typeface="Tahoma" panose="020B0604030504040204" pitchFamily="34" charset="0"/>
              </a:rPr>
              <a:t>Our Country’s Largest</a:t>
            </a:r>
            <a:br>
              <a:rPr lang="en-US" sz="3200" dirty="0" smtClean="0">
                <a:solidFill>
                  <a:srgbClr val="004A80"/>
                </a:solidFill>
                <a:effectLst>
                  <a:outerShdw blurRad="38100" dist="38100" dir="2700000" algn="tl">
                    <a:srgbClr val="000000">
                      <a:alpha val="43137"/>
                    </a:srgbClr>
                  </a:outerShdw>
                </a:effectLst>
                <a:latin typeface="Franklin Gothic Demi" pitchFamily="34" charset="0"/>
                <a:ea typeface="Tahoma" panose="020B0604030504040204" pitchFamily="34" charset="0"/>
                <a:cs typeface="Tahoma" panose="020B0604030504040204" pitchFamily="34" charset="0"/>
              </a:rPr>
            </a:br>
            <a:r>
              <a:rPr lang="en-US" sz="3200" dirty="0" smtClean="0">
                <a:solidFill>
                  <a:srgbClr val="004A80"/>
                </a:solidFill>
                <a:effectLst>
                  <a:outerShdw blurRad="38100" dist="38100" dir="2700000" algn="tl">
                    <a:srgbClr val="000000">
                      <a:alpha val="43137"/>
                    </a:srgbClr>
                  </a:outerShdw>
                </a:effectLst>
                <a:latin typeface="Franklin Gothic Demi" pitchFamily="34" charset="0"/>
                <a:ea typeface="Tahoma" panose="020B0604030504040204" pitchFamily="34" charset="0"/>
                <a:cs typeface="Tahoma" panose="020B0604030504040204" pitchFamily="34" charset="0"/>
              </a:rPr>
              <a:t>Mental Health Facility:</a:t>
            </a:r>
            <a:endParaRPr lang="en-US" sz="3200" dirty="0">
              <a:solidFill>
                <a:srgbClr val="004A80"/>
              </a:solidFill>
              <a:effectLst>
                <a:outerShdw blurRad="38100" dist="38100" dir="2700000" algn="tl">
                  <a:srgbClr val="000000">
                    <a:alpha val="43137"/>
                  </a:srgbClr>
                </a:outerShdw>
              </a:effectLst>
              <a:latin typeface="Franklin Gothic Demi" pitchFamily="34" charset="0"/>
              <a:ea typeface="Tahoma" panose="020B0604030504040204" pitchFamily="34" charset="0"/>
              <a:cs typeface="Tahoma" panose="020B0604030504040204" pitchFamily="34" charset="0"/>
            </a:endParaRPr>
          </a:p>
        </p:txBody>
      </p:sp>
      <p:pic>
        <p:nvPicPr>
          <p:cNvPr id="5" name="Content Placeholder 4" descr="Los_Angeles_County_Jail__Twin_Towers_Correctional_Facility_.jpg"/>
          <p:cNvPicPr>
            <a:picLocks noGrp="1" noChangeAspect="1"/>
          </p:cNvPicPr>
          <p:nvPr>
            <p:ph idx="1"/>
          </p:nvPr>
        </p:nvPicPr>
        <p:blipFill>
          <a:blip r:embed="rId3" cstate="print"/>
          <a:srcRect t="33672"/>
          <a:stretch>
            <a:fillRect/>
          </a:stretch>
        </p:blipFill>
        <p:spPr>
          <a:xfrm>
            <a:off x="609600" y="1600200"/>
            <a:ext cx="4317759" cy="4419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17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638800" y="457200"/>
            <a:ext cx="2743200" cy="21109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TextBox 2"/>
          <p:cNvSpPr txBox="1"/>
          <p:nvPr/>
        </p:nvSpPr>
        <p:spPr>
          <a:xfrm>
            <a:off x="6019801" y="2819399"/>
            <a:ext cx="3124200" cy="1138773"/>
          </a:xfrm>
          <a:prstGeom prst="rect">
            <a:avLst/>
          </a:prstGeom>
          <a:noFill/>
        </p:spPr>
        <p:txBody>
          <a:bodyPr wrap="square" rtlCol="0">
            <a:spAutoFit/>
          </a:bodyPr>
          <a:lstStyle/>
          <a:p>
            <a:pPr algn="ctr"/>
            <a:endParaRPr lang="en-US" sz="4000" dirty="0" smtClean="0">
              <a:solidFill>
                <a:schemeClr val="tx2"/>
              </a:solidFill>
              <a:latin typeface="Tahoma" panose="020B0604030504040204" pitchFamily="34" charset="0"/>
              <a:ea typeface="Tahoma" panose="020B0604030504040204" pitchFamily="34" charset="0"/>
              <a:cs typeface="Tahoma" panose="020B0604030504040204" pitchFamily="34" charset="0"/>
            </a:endParaRPr>
          </a:p>
          <a:p>
            <a:pPr algn="ctr"/>
            <a:endParaRPr lang="en-US" sz="2800" dirty="0">
              <a:solidFill>
                <a:schemeClr val="tx2"/>
              </a:solidFill>
              <a:latin typeface="Tahoma" panose="020B0604030504040204" pitchFamily="34" charset="0"/>
              <a:ea typeface="Tahoma" panose="020B0604030504040204" pitchFamily="34" charset="0"/>
              <a:cs typeface="Tahoma" panose="020B0604030504040204" pitchFamily="34" charset="0"/>
            </a:endParaRPr>
          </a:p>
        </p:txBody>
      </p:sp>
      <p:pic>
        <p:nvPicPr>
          <p:cNvPr id="7171"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638800" y="2819400"/>
            <a:ext cx="2736697" cy="19444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7172" name="Picture 4"/>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239000" y="5029200"/>
            <a:ext cx="1074508" cy="117436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5788065" y="5029200"/>
            <a:ext cx="993735" cy="102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919050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1000" y="3276600"/>
            <a:ext cx="2209800" cy="16852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63490" name="Picture 2" descr="http://www.brainline.org/images/uploads/orig/2011/00719.jpg"/>
          <p:cNvPicPr>
            <a:picLocks noChangeAspect="1" noChangeArrowheads="1"/>
          </p:cNvPicPr>
          <p:nvPr/>
        </p:nvPicPr>
        <p:blipFill>
          <a:blip r:embed="rId4" cstate="print"/>
          <a:srcRect/>
          <a:stretch>
            <a:fillRect/>
          </a:stretch>
        </p:blipFill>
        <p:spPr bwMode="auto">
          <a:xfrm>
            <a:off x="463230" y="304800"/>
            <a:ext cx="2199659" cy="2143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194"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905000" y="2057400"/>
            <a:ext cx="28575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TextBox 6"/>
          <p:cNvSpPr txBox="1"/>
          <p:nvPr/>
        </p:nvSpPr>
        <p:spPr>
          <a:xfrm>
            <a:off x="381000" y="1905000"/>
            <a:ext cx="8915400" cy="4708981"/>
          </a:xfrm>
          <a:prstGeom prst="rect">
            <a:avLst/>
          </a:prstGeom>
          <a:noFill/>
        </p:spPr>
        <p:txBody>
          <a:bodyPr wrap="square" rtlCol="0">
            <a:spAutoFit/>
          </a:bodyPr>
          <a:lstStyle/>
          <a:p>
            <a:r>
              <a:rPr lang="en-US" sz="3000" dirty="0" smtClean="0"/>
              <a:t>		   			</a:t>
            </a:r>
            <a:r>
              <a:rPr lang="en-US" sz="3000" dirty="0" smtClean="0">
                <a:solidFill>
                  <a:srgbClr val="004A80"/>
                </a:solidFill>
              </a:rPr>
              <a:t>More than 50% report 		   				being a victim of a 		   				crime in the past year.</a:t>
            </a:r>
          </a:p>
          <a:p>
            <a:endParaRPr lang="en-US" sz="3000" dirty="0" smtClean="0"/>
          </a:p>
          <a:p>
            <a:r>
              <a:rPr lang="en-US" sz="3000" dirty="0" smtClean="0"/>
              <a:t>		</a:t>
            </a:r>
            <a:r>
              <a:rPr lang="en-US" sz="2800" dirty="0" smtClean="0">
                <a:solidFill>
                  <a:schemeClr val="bg2">
                    <a:lumMod val="40000"/>
                    <a:lumOff val="60000"/>
                  </a:schemeClr>
                </a:solidFill>
              </a:rPr>
              <a:t>       </a:t>
            </a:r>
            <a:r>
              <a:rPr lang="en-US" sz="2400" i="1" dirty="0" smtClean="0">
                <a:solidFill>
                  <a:srgbClr val="C00000"/>
                </a:solidFill>
              </a:rPr>
              <a:t>3x more likely to be assaulted or mugged</a:t>
            </a:r>
          </a:p>
          <a:p>
            <a:r>
              <a:rPr lang="en-US" sz="2400" i="1" dirty="0" smtClean="0">
                <a:solidFill>
                  <a:srgbClr val="C00000"/>
                </a:solidFill>
              </a:rPr>
              <a:t>		        5x more likely to experience assault </a:t>
            </a:r>
          </a:p>
          <a:p>
            <a:r>
              <a:rPr lang="en-US" sz="2400" i="1" dirty="0" smtClean="0">
                <a:solidFill>
                  <a:srgbClr val="C00000"/>
                </a:solidFill>
              </a:rPr>
              <a:t> 		        (women are 10x more likely)</a:t>
            </a:r>
            <a:endParaRPr lang="en-US" sz="1000" i="1" dirty="0" smtClean="0">
              <a:solidFill>
                <a:srgbClr val="C00000"/>
              </a:solidFill>
            </a:endParaRPr>
          </a:p>
          <a:p>
            <a:endParaRPr lang="en-US" sz="1000" i="1" dirty="0" smtClean="0">
              <a:solidFill>
                <a:srgbClr val="C00000"/>
              </a:solidFill>
            </a:endParaRPr>
          </a:p>
          <a:p>
            <a:r>
              <a:rPr lang="en-US" sz="1000" i="1" dirty="0" smtClean="0">
                <a:solidFill>
                  <a:srgbClr val="C00000"/>
                </a:solidFill>
              </a:rPr>
              <a:t> </a:t>
            </a:r>
          </a:p>
          <a:p>
            <a:r>
              <a:rPr lang="en-US" sz="1000" b="1" i="1" dirty="0" smtClean="0">
                <a:solidFill>
                  <a:srgbClr val="C00000"/>
                </a:solidFill>
              </a:rPr>
              <a:t>            </a:t>
            </a:r>
            <a:r>
              <a:rPr lang="en-US" sz="900" b="1" i="1" dirty="0" smtClean="0">
                <a:solidFill>
                  <a:srgbClr val="C00000"/>
                </a:solidFill>
              </a:rPr>
              <a:t>           </a:t>
            </a:r>
            <a:r>
              <a:rPr lang="en-US" sz="3200" b="1" dirty="0" smtClean="0">
                <a:solidFill>
                  <a:srgbClr val="004A80"/>
                </a:solidFill>
              </a:rPr>
              <a:t>Studies have found that reports to police </a:t>
            </a:r>
          </a:p>
          <a:p>
            <a:r>
              <a:rPr lang="en-US" sz="3200" b="1" dirty="0" smtClean="0">
                <a:solidFill>
                  <a:srgbClr val="004A80"/>
                </a:solidFill>
              </a:rPr>
              <a:t>         were often dismissed or not believed.</a:t>
            </a:r>
          </a:p>
          <a:p>
            <a:pPr>
              <a:buFontTx/>
              <a:buChar char="-"/>
            </a:pPr>
            <a:endParaRPr lang="en-US" dirty="0">
              <a:solidFill>
                <a:srgbClr val="C00000"/>
              </a:solidFill>
            </a:endParaRPr>
          </a:p>
        </p:txBody>
      </p:sp>
      <p:sp>
        <p:nvSpPr>
          <p:cNvPr id="8" name="TextBox 7"/>
          <p:cNvSpPr txBox="1"/>
          <p:nvPr/>
        </p:nvSpPr>
        <p:spPr>
          <a:xfrm>
            <a:off x="2743200" y="445294"/>
            <a:ext cx="6172200" cy="1231106"/>
          </a:xfrm>
          <a:prstGeom prst="rect">
            <a:avLst/>
          </a:prstGeom>
          <a:noFill/>
        </p:spPr>
        <p:txBody>
          <a:bodyPr wrap="square" rtlCol="0">
            <a:spAutoFit/>
          </a:bodyPr>
          <a:lstStyle/>
          <a:p>
            <a:pPr algn="ctr"/>
            <a:r>
              <a:rPr lang="en-US" sz="2800" dirty="0" smtClean="0">
                <a:solidFill>
                  <a:srgbClr val="C00000"/>
                </a:solidFill>
              </a:rPr>
              <a:t>People with mental illness are FAR more likely to be victims than perpetrators</a:t>
            </a:r>
          </a:p>
          <a:p>
            <a:endParaRPr lang="en-US" dirty="0"/>
          </a:p>
        </p:txBody>
      </p:sp>
    </p:spTree>
    <p:extLst>
      <p:ext uri="{BB962C8B-B14F-4D97-AF65-F5344CB8AC3E}">
        <p14:creationId xmlns="" xmlns:p14="http://schemas.microsoft.com/office/powerpoint/2010/main" val="33463794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ythbusters2.jpg"/>
          <p:cNvPicPr>
            <a:picLocks noGrp="1" noChangeAspect="1"/>
          </p:cNvPicPr>
          <p:nvPr>
            <p:ph idx="1"/>
          </p:nvPr>
        </p:nvPicPr>
        <p:blipFill>
          <a:blip r:embed="rId3" cstate="print"/>
          <a:stretch>
            <a:fillRect/>
          </a:stretch>
        </p:blipFill>
        <p:spPr>
          <a:xfrm>
            <a:off x="-914400" y="-533400"/>
            <a:ext cx="11582400" cy="8686800"/>
          </a:xfrm>
        </p:spPr>
      </p:pic>
      <p:sp>
        <p:nvSpPr>
          <p:cNvPr id="7" name="TextBox 6"/>
          <p:cNvSpPr txBox="1"/>
          <p:nvPr/>
        </p:nvSpPr>
        <p:spPr>
          <a:xfrm>
            <a:off x="457200" y="4114800"/>
            <a:ext cx="7696200" cy="2062103"/>
          </a:xfrm>
          <a:prstGeom prst="rect">
            <a:avLst/>
          </a:prstGeom>
          <a:noFill/>
        </p:spPr>
        <p:txBody>
          <a:bodyPr wrap="square" rtlCol="0">
            <a:spAutoFit/>
          </a:bodyPr>
          <a:lstStyle/>
          <a:p>
            <a:r>
              <a:rPr lang="en-US" sz="3200" dirty="0" smtClean="0">
                <a:solidFill>
                  <a:schemeClr val="accent6"/>
                </a:solidFill>
                <a:effectLst>
                  <a:outerShdw blurRad="38100" dist="38100" dir="2700000" algn="tl">
                    <a:srgbClr val="000000">
                      <a:alpha val="43137"/>
                    </a:srgbClr>
                  </a:outerShdw>
                </a:effectLst>
                <a:latin typeface="Arial Rounded MT Bold" pitchFamily="34" charset="0"/>
              </a:rPr>
              <a:t>MYTH: </a:t>
            </a:r>
            <a:r>
              <a:rPr lang="en-US" sz="3200" b="1" dirty="0" smtClean="0"/>
              <a:t>Depressed people are just lazy or weak. They need to pull themselves together and stop feeling sorry for themselves.</a:t>
            </a:r>
            <a:endParaRPr lang="en-US" sz="3600" dirty="0">
              <a:solidFill>
                <a:schemeClr val="bg1"/>
              </a:solidFill>
              <a:effectLst>
                <a:outerShdw blurRad="38100" dist="38100" dir="2700000" algn="tl">
                  <a:srgbClr val="000000">
                    <a:alpha val="43137"/>
                  </a:srgbClr>
                </a:outerShdw>
              </a:effectLst>
              <a:latin typeface="Arial Rounded MT Bold" pitchFamily="34" charset="0"/>
            </a:endParaRPr>
          </a:p>
        </p:txBody>
      </p:sp>
    </p:spTree>
    <p:extLst>
      <p:ext uri="{BB962C8B-B14F-4D97-AF65-F5344CB8AC3E}">
        <p14:creationId xmlns="" xmlns:p14="http://schemas.microsoft.com/office/powerpoint/2010/main" val="1844991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229600" cy="1828800"/>
          </a:xfrm>
        </p:spPr>
        <p:txBody>
          <a:bodyPr>
            <a:noAutofit/>
          </a:bodyPr>
          <a:lstStyle/>
          <a:p>
            <a:r>
              <a:rPr lang="en-US" sz="4000" dirty="0" smtClean="0">
                <a:solidFill>
                  <a:schemeClr val="accent1">
                    <a:lumMod val="75000"/>
                  </a:schemeClr>
                </a:solidFill>
                <a:effectLst>
                  <a:outerShdw blurRad="38100" dist="38100" dir="2700000" algn="tl">
                    <a:srgbClr val="000000">
                      <a:alpha val="43137"/>
                    </a:srgbClr>
                  </a:outerShdw>
                </a:effectLst>
                <a:latin typeface="Franklin Gothic Demi" pitchFamily="34" charset="0"/>
              </a:rPr>
              <a:t>Depression:</a:t>
            </a:r>
            <a:r>
              <a:rPr lang="en-US" sz="2000" dirty="0" smtClean="0">
                <a:solidFill>
                  <a:schemeClr val="accent1">
                    <a:lumMod val="75000"/>
                  </a:schemeClr>
                </a:solidFill>
                <a:effectLst>
                  <a:outerShdw blurRad="38100" dist="38100" dir="2700000" algn="tl">
                    <a:srgbClr val="000000">
                      <a:alpha val="43137"/>
                    </a:srgbClr>
                  </a:outerShdw>
                </a:effectLst>
                <a:latin typeface="Franklin Gothic Demi" pitchFamily="34" charset="0"/>
              </a:rPr>
              <a:t/>
            </a:r>
            <a:br>
              <a:rPr lang="en-US" sz="2000" dirty="0" smtClean="0">
                <a:solidFill>
                  <a:schemeClr val="accent1">
                    <a:lumMod val="75000"/>
                  </a:schemeClr>
                </a:solidFill>
                <a:effectLst>
                  <a:outerShdw blurRad="38100" dist="38100" dir="2700000" algn="tl">
                    <a:srgbClr val="000000">
                      <a:alpha val="43137"/>
                    </a:srgbClr>
                  </a:outerShdw>
                </a:effectLst>
                <a:latin typeface="Franklin Gothic Demi" pitchFamily="34" charset="0"/>
              </a:rPr>
            </a:br>
            <a:r>
              <a:rPr lang="en-US" sz="2000" dirty="0" smtClean="0"/>
              <a:t>Feelings of depression are normal reactions to loss, life's struggles, or an injured self-esteem; however, when feelings of intense sadness last for many weeks and impact ability to function, it is something more than sadness. It may very well be clinical depression -- a treatable medical condition.</a:t>
            </a:r>
            <a:r>
              <a:rPr lang="en-US" sz="2000" dirty="0" smtClean="0">
                <a:solidFill>
                  <a:schemeClr val="accent1">
                    <a:lumMod val="75000"/>
                  </a:schemeClr>
                </a:solidFill>
                <a:effectLst>
                  <a:outerShdw blurRad="38100" dist="38100" dir="2700000" algn="tl">
                    <a:srgbClr val="000000">
                      <a:alpha val="43137"/>
                    </a:srgbClr>
                  </a:outerShdw>
                </a:effectLst>
                <a:latin typeface="Franklin Gothic Demi" pitchFamily="34" charset="0"/>
              </a:rPr>
              <a:t/>
            </a:r>
            <a:br>
              <a:rPr lang="en-US" sz="2000" dirty="0" smtClean="0">
                <a:solidFill>
                  <a:schemeClr val="accent1">
                    <a:lumMod val="75000"/>
                  </a:schemeClr>
                </a:solidFill>
                <a:effectLst>
                  <a:outerShdw blurRad="38100" dist="38100" dir="2700000" algn="tl">
                    <a:srgbClr val="000000">
                      <a:alpha val="43137"/>
                    </a:srgbClr>
                  </a:outerShdw>
                </a:effectLst>
                <a:latin typeface="Franklin Gothic Demi" pitchFamily="34" charset="0"/>
              </a:rPr>
            </a:br>
            <a:endParaRPr lang="en-US" sz="2000" dirty="0">
              <a:solidFill>
                <a:schemeClr val="accent1">
                  <a:lumMod val="75000"/>
                </a:schemeClr>
              </a:solidFill>
              <a:effectLst>
                <a:outerShdw blurRad="38100" dist="38100" dir="2700000" algn="tl">
                  <a:srgbClr val="000000">
                    <a:alpha val="43137"/>
                  </a:srgbClr>
                </a:outerShdw>
              </a:effectLst>
              <a:latin typeface="Franklin Gothic Demi" pitchFamily="34" charset="0"/>
            </a:endParaRPr>
          </a:p>
        </p:txBody>
      </p:sp>
      <p:pic>
        <p:nvPicPr>
          <p:cNvPr id="4" name="Content Placeholder 3" descr="Abraham_Lincoln_head.jpg"/>
          <p:cNvPicPr>
            <a:picLocks noGrp="1" noChangeAspect="1"/>
          </p:cNvPicPr>
          <p:nvPr>
            <p:ph idx="1"/>
          </p:nvPr>
        </p:nvPicPr>
        <p:blipFill>
          <a:blip r:embed="rId3" cstate="print"/>
          <a:srcRect l="7226" r="15572"/>
          <a:stretch>
            <a:fillRect/>
          </a:stretch>
        </p:blipFill>
        <p:spPr>
          <a:xfrm>
            <a:off x="609600" y="1371600"/>
            <a:ext cx="1987938" cy="2256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shley_judd.jpg"/>
          <p:cNvPicPr>
            <a:picLocks noChangeAspect="1"/>
          </p:cNvPicPr>
          <p:nvPr/>
        </p:nvPicPr>
        <p:blipFill>
          <a:blip r:embed="rId4" cstate="print"/>
          <a:stretch>
            <a:fillRect/>
          </a:stretch>
        </p:blipFill>
        <p:spPr>
          <a:xfrm>
            <a:off x="2725338" y="2438400"/>
            <a:ext cx="1770462" cy="2350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152400" y="3949005"/>
            <a:ext cx="2514600" cy="1200329"/>
          </a:xfrm>
          <a:prstGeom prst="rect">
            <a:avLst/>
          </a:prstGeom>
          <a:noFill/>
        </p:spPr>
        <p:txBody>
          <a:bodyPr wrap="square" rtlCol="0">
            <a:spAutoFit/>
          </a:bodyPr>
          <a:lstStyle/>
          <a:p>
            <a:pPr algn="ctr"/>
            <a:r>
              <a:rPr lang="en-US" sz="2400" dirty="0" smtClean="0">
                <a:solidFill>
                  <a:srgbClr val="004A80"/>
                </a:solidFill>
              </a:rPr>
              <a:t>President Abraham</a:t>
            </a:r>
          </a:p>
          <a:p>
            <a:pPr algn="ctr"/>
            <a:r>
              <a:rPr lang="en-US" sz="2400" dirty="0" smtClean="0">
                <a:solidFill>
                  <a:srgbClr val="004A80"/>
                </a:solidFill>
              </a:rPr>
              <a:t> Lincoln</a:t>
            </a:r>
            <a:endParaRPr lang="en-US" sz="2400" dirty="0">
              <a:solidFill>
                <a:srgbClr val="004A80"/>
              </a:solidFill>
            </a:endParaRPr>
          </a:p>
        </p:txBody>
      </p:sp>
      <p:sp>
        <p:nvSpPr>
          <p:cNvPr id="7" name="TextBox 6"/>
          <p:cNvSpPr txBox="1"/>
          <p:nvPr/>
        </p:nvSpPr>
        <p:spPr>
          <a:xfrm>
            <a:off x="4267200" y="3505200"/>
            <a:ext cx="2514600" cy="1569660"/>
          </a:xfrm>
          <a:prstGeom prst="rect">
            <a:avLst/>
          </a:prstGeom>
          <a:noFill/>
        </p:spPr>
        <p:txBody>
          <a:bodyPr wrap="square" rtlCol="0">
            <a:spAutoFit/>
          </a:bodyPr>
          <a:lstStyle/>
          <a:p>
            <a:pPr algn="ctr"/>
            <a:r>
              <a:rPr lang="en-US" sz="2400" dirty="0" smtClean="0">
                <a:solidFill>
                  <a:srgbClr val="004A80"/>
                </a:solidFill>
              </a:rPr>
              <a:t>Actor</a:t>
            </a:r>
          </a:p>
          <a:p>
            <a:pPr algn="ctr"/>
            <a:r>
              <a:rPr lang="en-US" sz="2400" dirty="0" smtClean="0">
                <a:solidFill>
                  <a:srgbClr val="004A80"/>
                </a:solidFill>
              </a:rPr>
              <a:t>Heath</a:t>
            </a:r>
          </a:p>
          <a:p>
            <a:pPr algn="ctr"/>
            <a:r>
              <a:rPr lang="en-US" sz="2400" dirty="0" smtClean="0">
                <a:solidFill>
                  <a:srgbClr val="004A80"/>
                </a:solidFill>
              </a:rPr>
              <a:t>Ledger</a:t>
            </a:r>
          </a:p>
          <a:p>
            <a:pPr algn="ctr"/>
            <a:r>
              <a:rPr lang="en-US" sz="2400" dirty="0" smtClean="0">
                <a:solidFill>
                  <a:srgbClr val="004A80"/>
                </a:solidFill>
              </a:rPr>
              <a:t>(1979-2008)</a:t>
            </a:r>
            <a:endParaRPr lang="en-US" sz="2400" dirty="0">
              <a:solidFill>
                <a:srgbClr val="004A80"/>
              </a:solidFill>
            </a:endParaRPr>
          </a:p>
        </p:txBody>
      </p:sp>
      <p:sp>
        <p:nvSpPr>
          <p:cNvPr id="8" name="TextBox 7"/>
          <p:cNvSpPr txBox="1"/>
          <p:nvPr/>
        </p:nvSpPr>
        <p:spPr>
          <a:xfrm>
            <a:off x="2209800" y="5029200"/>
            <a:ext cx="2514600" cy="1200329"/>
          </a:xfrm>
          <a:prstGeom prst="rect">
            <a:avLst/>
          </a:prstGeom>
          <a:noFill/>
        </p:spPr>
        <p:txBody>
          <a:bodyPr wrap="square" rtlCol="0">
            <a:spAutoFit/>
          </a:bodyPr>
          <a:lstStyle/>
          <a:p>
            <a:pPr algn="ctr"/>
            <a:r>
              <a:rPr lang="en-US" sz="2400" dirty="0" smtClean="0">
                <a:solidFill>
                  <a:srgbClr val="004A80"/>
                </a:solidFill>
              </a:rPr>
              <a:t>Actress</a:t>
            </a:r>
          </a:p>
          <a:p>
            <a:pPr algn="ctr"/>
            <a:r>
              <a:rPr lang="en-US" sz="2400" dirty="0" smtClean="0">
                <a:solidFill>
                  <a:srgbClr val="004A80"/>
                </a:solidFill>
              </a:rPr>
              <a:t>Ashley</a:t>
            </a:r>
          </a:p>
          <a:p>
            <a:pPr algn="ctr"/>
            <a:r>
              <a:rPr lang="en-US" sz="2400" dirty="0" smtClean="0">
                <a:solidFill>
                  <a:srgbClr val="004A80"/>
                </a:solidFill>
              </a:rPr>
              <a:t>Judd</a:t>
            </a:r>
            <a:endParaRPr lang="en-US" sz="2400" dirty="0">
              <a:solidFill>
                <a:srgbClr val="004A80"/>
              </a:solidFill>
            </a:endParaRPr>
          </a:p>
        </p:txBody>
      </p:sp>
      <p:sp>
        <p:nvSpPr>
          <p:cNvPr id="10" name="TextBox 9"/>
          <p:cNvSpPr txBox="1"/>
          <p:nvPr/>
        </p:nvSpPr>
        <p:spPr>
          <a:xfrm>
            <a:off x="6629400" y="4888276"/>
            <a:ext cx="2187039" cy="1200329"/>
          </a:xfrm>
          <a:prstGeom prst="rect">
            <a:avLst/>
          </a:prstGeom>
          <a:noFill/>
        </p:spPr>
        <p:txBody>
          <a:bodyPr wrap="square" rtlCol="0">
            <a:spAutoFit/>
          </a:bodyPr>
          <a:lstStyle/>
          <a:p>
            <a:pPr algn="ctr"/>
            <a:r>
              <a:rPr lang="en-US" sz="2400" dirty="0" smtClean="0">
                <a:solidFill>
                  <a:srgbClr val="004A80"/>
                </a:solidFill>
              </a:rPr>
              <a:t>Singer</a:t>
            </a:r>
          </a:p>
          <a:p>
            <a:pPr algn="ctr"/>
            <a:r>
              <a:rPr lang="en-US" sz="2400" dirty="0" smtClean="0">
                <a:solidFill>
                  <a:srgbClr val="004A80"/>
                </a:solidFill>
              </a:rPr>
              <a:t>Bruce </a:t>
            </a:r>
          </a:p>
          <a:p>
            <a:pPr algn="ctr"/>
            <a:r>
              <a:rPr lang="en-US" sz="2400" dirty="0" smtClean="0">
                <a:solidFill>
                  <a:srgbClr val="004A80"/>
                </a:solidFill>
              </a:rPr>
              <a:t>Springsteen</a:t>
            </a:r>
            <a:endParaRPr lang="en-US" sz="2400" dirty="0">
              <a:solidFill>
                <a:srgbClr val="004A80"/>
              </a:solidFill>
            </a:endParaRPr>
          </a:p>
        </p:txBody>
      </p:sp>
      <p:pic>
        <p:nvPicPr>
          <p:cNvPr id="1028" name="Picture 4" descr="http://www.popcrunch.com/wp-content/uploads/2010/06/heath-ledger1.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495800" y="1066800"/>
            <a:ext cx="2024898" cy="21382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1" name="Picture 10" descr="bruce-springsteen-1985.jpg"/>
          <p:cNvPicPr>
            <a:picLocks noChangeAspect="1"/>
          </p:cNvPicPr>
          <p:nvPr/>
        </p:nvPicPr>
        <p:blipFill>
          <a:blip r:embed="rId6" cstate="print"/>
          <a:stretch>
            <a:fillRect/>
          </a:stretch>
        </p:blipFill>
        <p:spPr>
          <a:xfrm>
            <a:off x="6781800" y="2133600"/>
            <a:ext cx="1880754" cy="2758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42790315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ythbusters2.jpg"/>
          <p:cNvPicPr>
            <a:picLocks noGrp="1" noChangeAspect="1"/>
          </p:cNvPicPr>
          <p:nvPr>
            <p:ph idx="1"/>
          </p:nvPr>
        </p:nvPicPr>
        <p:blipFill>
          <a:blip r:embed="rId3" cstate="print"/>
          <a:stretch>
            <a:fillRect/>
          </a:stretch>
        </p:blipFill>
        <p:spPr>
          <a:xfrm>
            <a:off x="-914400" y="-533400"/>
            <a:ext cx="11582400" cy="8686800"/>
          </a:xfrm>
        </p:spPr>
      </p:pic>
      <p:sp>
        <p:nvSpPr>
          <p:cNvPr id="7" name="TextBox 6"/>
          <p:cNvSpPr txBox="1"/>
          <p:nvPr/>
        </p:nvSpPr>
        <p:spPr>
          <a:xfrm>
            <a:off x="-457200" y="4572000"/>
            <a:ext cx="9372600" cy="646331"/>
          </a:xfrm>
          <a:prstGeom prst="rect">
            <a:avLst/>
          </a:prstGeom>
          <a:noFill/>
        </p:spPr>
        <p:txBody>
          <a:bodyPr wrap="square" rtlCol="0">
            <a:spAutoFit/>
          </a:bodyPr>
          <a:lstStyle/>
          <a:p>
            <a:pPr algn="ctr"/>
            <a:r>
              <a:rPr lang="en-US" sz="3600" dirty="0" smtClean="0">
                <a:solidFill>
                  <a:schemeClr val="accent6">
                    <a:lumMod val="75000"/>
                  </a:schemeClr>
                </a:solidFill>
                <a:effectLst>
                  <a:outerShdw blurRad="38100" dist="38100" dir="2700000" algn="tl">
                    <a:srgbClr val="000000">
                      <a:alpha val="43137"/>
                    </a:srgbClr>
                  </a:outerShdw>
                </a:effectLst>
                <a:latin typeface="Arial Rounded MT Bold" pitchFamily="34" charset="0"/>
              </a:rPr>
              <a:t>MYTH:</a:t>
            </a:r>
            <a:r>
              <a:rPr lang="en-US" sz="3600" dirty="0" smtClean="0">
                <a:solidFill>
                  <a:schemeClr val="bg1"/>
                </a:solidFill>
                <a:effectLst>
                  <a:outerShdw blurRad="38100" dist="38100" dir="2700000" algn="tl">
                    <a:srgbClr val="000000">
                      <a:alpha val="43137"/>
                    </a:srgbClr>
                  </a:outerShdw>
                </a:effectLst>
                <a:latin typeface="Arial Rounded MT Bold" pitchFamily="34" charset="0"/>
              </a:rPr>
              <a:t> </a:t>
            </a:r>
            <a:r>
              <a:rPr lang="en-US" sz="3600" dirty="0" smtClean="0">
                <a:effectLst>
                  <a:outerShdw blurRad="38100" dist="38100" dir="2700000" algn="tl">
                    <a:srgbClr val="000000">
                      <a:alpha val="43137"/>
                    </a:srgbClr>
                  </a:outerShdw>
                </a:effectLst>
                <a:latin typeface="Arial Rounded MT Bold" pitchFamily="34" charset="0"/>
              </a:rPr>
              <a:t>Mania is “FUN!”</a:t>
            </a:r>
            <a:endParaRPr lang="en-US" sz="3600" dirty="0">
              <a:effectLst>
                <a:outerShdw blurRad="38100" dist="38100" dir="2700000" algn="tl">
                  <a:srgbClr val="000000">
                    <a:alpha val="43137"/>
                  </a:srgbClr>
                </a:outerShdw>
              </a:effectLst>
              <a:latin typeface="Arial Rounded MT Bold" pitchFamily="34" charset="0"/>
            </a:endParaRPr>
          </a:p>
        </p:txBody>
      </p:sp>
    </p:spTree>
    <p:extLst>
      <p:ext uri="{BB962C8B-B14F-4D97-AF65-F5344CB8AC3E}">
        <p14:creationId xmlns="" xmlns:p14="http://schemas.microsoft.com/office/powerpoint/2010/main" val="23210003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8229600" cy="1143000"/>
          </a:xfrm>
        </p:spPr>
        <p:txBody>
          <a:bodyPr>
            <a:normAutofit fontScale="90000"/>
          </a:bodyPr>
          <a:lstStyle/>
          <a:p>
            <a:r>
              <a:rPr lang="en-US" sz="5300" dirty="0" smtClean="0">
                <a:solidFill>
                  <a:srgbClr val="004A80"/>
                </a:solidFill>
                <a:effectLst>
                  <a:outerShdw blurRad="38100" dist="38100" dir="2700000" algn="tl">
                    <a:srgbClr val="000000">
                      <a:alpha val="43137"/>
                    </a:srgbClr>
                  </a:outerShdw>
                </a:effectLst>
                <a:latin typeface="Franklin Gothic Demi" pitchFamily="34" charset="0"/>
              </a:rPr>
              <a:t>Bipolar Disorder</a:t>
            </a:r>
            <a:r>
              <a:rPr lang="en-US" sz="6600" dirty="0" smtClean="0">
                <a:solidFill>
                  <a:schemeClr val="accent1">
                    <a:lumMod val="75000"/>
                  </a:schemeClr>
                </a:solidFill>
                <a:effectLst>
                  <a:outerShdw blurRad="38100" dist="38100" dir="2700000" algn="tl">
                    <a:srgbClr val="000000">
                      <a:alpha val="43137"/>
                    </a:srgbClr>
                  </a:outerShdw>
                </a:effectLst>
                <a:latin typeface="Franklin Gothic Demi" pitchFamily="34" charset="0"/>
              </a:rPr>
              <a:t/>
            </a:r>
            <a:br>
              <a:rPr lang="en-US" sz="6600" dirty="0" smtClean="0">
                <a:solidFill>
                  <a:schemeClr val="accent1">
                    <a:lumMod val="75000"/>
                  </a:schemeClr>
                </a:solidFill>
                <a:effectLst>
                  <a:outerShdw blurRad="38100" dist="38100" dir="2700000" algn="tl">
                    <a:srgbClr val="000000">
                      <a:alpha val="43137"/>
                    </a:srgbClr>
                  </a:outerShdw>
                </a:effectLst>
                <a:latin typeface="Franklin Gothic Demi" pitchFamily="34" charset="0"/>
              </a:rPr>
            </a:br>
            <a:r>
              <a:rPr lang="en-US" sz="3300" dirty="0" smtClean="0">
                <a:solidFill>
                  <a:srgbClr val="004A80"/>
                </a:solidFill>
                <a:latin typeface="+mn-lt"/>
              </a:rPr>
              <a:t>Medical illness which causes shifts in mood, energy and ability to function.</a:t>
            </a:r>
            <a:endParaRPr lang="en-US" sz="3300" dirty="0">
              <a:solidFill>
                <a:srgbClr val="004A80"/>
              </a:solidFill>
              <a:latin typeface="+mn-lt"/>
            </a:endParaRPr>
          </a:p>
        </p:txBody>
      </p:sp>
      <p:pic>
        <p:nvPicPr>
          <p:cNvPr id="2050" name="Picture 2" descr="Academy Awards afterparty CUN DMX.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940674" y="2286000"/>
            <a:ext cx="1841126" cy="23200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TextBox 6"/>
          <p:cNvSpPr txBox="1"/>
          <p:nvPr/>
        </p:nvSpPr>
        <p:spPr>
          <a:xfrm>
            <a:off x="228600" y="4724400"/>
            <a:ext cx="2057400" cy="1200329"/>
          </a:xfrm>
          <a:prstGeom prst="rect">
            <a:avLst/>
          </a:prstGeom>
          <a:noFill/>
        </p:spPr>
        <p:txBody>
          <a:bodyPr wrap="square" rtlCol="0">
            <a:spAutoFit/>
          </a:bodyPr>
          <a:lstStyle/>
          <a:p>
            <a:pPr algn="ctr"/>
            <a:r>
              <a:rPr lang="en-US" sz="2400" dirty="0" smtClean="0">
                <a:solidFill>
                  <a:srgbClr val="004A80"/>
                </a:solidFill>
              </a:rPr>
              <a:t>British PM</a:t>
            </a:r>
          </a:p>
          <a:p>
            <a:pPr algn="ctr"/>
            <a:r>
              <a:rPr lang="en-US" sz="2400" dirty="0" smtClean="0">
                <a:solidFill>
                  <a:srgbClr val="004A80"/>
                </a:solidFill>
              </a:rPr>
              <a:t>Winston</a:t>
            </a:r>
          </a:p>
          <a:p>
            <a:pPr algn="ctr"/>
            <a:r>
              <a:rPr lang="en-US" sz="2400" dirty="0" smtClean="0">
                <a:solidFill>
                  <a:srgbClr val="004A80"/>
                </a:solidFill>
              </a:rPr>
              <a:t>Churchill</a:t>
            </a:r>
            <a:endParaRPr lang="en-US" sz="2400" dirty="0">
              <a:solidFill>
                <a:srgbClr val="004A80"/>
              </a:solidFill>
            </a:endParaRPr>
          </a:p>
        </p:txBody>
      </p:sp>
      <p:sp>
        <p:nvSpPr>
          <p:cNvPr id="8" name="TextBox 7"/>
          <p:cNvSpPr txBox="1"/>
          <p:nvPr/>
        </p:nvSpPr>
        <p:spPr>
          <a:xfrm>
            <a:off x="4572000" y="4876800"/>
            <a:ext cx="2234453" cy="830997"/>
          </a:xfrm>
          <a:prstGeom prst="rect">
            <a:avLst/>
          </a:prstGeom>
          <a:noFill/>
        </p:spPr>
        <p:txBody>
          <a:bodyPr wrap="square" rtlCol="0">
            <a:spAutoFit/>
          </a:bodyPr>
          <a:lstStyle/>
          <a:p>
            <a:pPr algn="ctr"/>
            <a:r>
              <a:rPr lang="en-US" sz="2400" dirty="0" smtClean="0">
                <a:solidFill>
                  <a:srgbClr val="004A80"/>
                </a:solidFill>
              </a:rPr>
              <a:t>Rapper </a:t>
            </a:r>
          </a:p>
          <a:p>
            <a:pPr algn="ctr"/>
            <a:r>
              <a:rPr lang="en-US" sz="2400" dirty="0" smtClean="0">
                <a:solidFill>
                  <a:srgbClr val="004A80"/>
                </a:solidFill>
              </a:rPr>
              <a:t>DMX</a:t>
            </a:r>
            <a:endParaRPr lang="en-US" sz="2400" dirty="0">
              <a:solidFill>
                <a:srgbClr val="004A80"/>
              </a:solidFill>
            </a:endParaRPr>
          </a:p>
        </p:txBody>
      </p:sp>
      <p:sp>
        <p:nvSpPr>
          <p:cNvPr id="11" name="TextBox 10"/>
          <p:cNvSpPr txBox="1"/>
          <p:nvPr/>
        </p:nvSpPr>
        <p:spPr>
          <a:xfrm>
            <a:off x="2362200" y="4876800"/>
            <a:ext cx="2144421" cy="1200329"/>
          </a:xfrm>
          <a:prstGeom prst="rect">
            <a:avLst/>
          </a:prstGeom>
          <a:noFill/>
        </p:spPr>
        <p:txBody>
          <a:bodyPr wrap="square" rtlCol="0">
            <a:spAutoFit/>
          </a:bodyPr>
          <a:lstStyle/>
          <a:p>
            <a:pPr algn="ctr"/>
            <a:r>
              <a:rPr lang="en-US" sz="2400" dirty="0" smtClean="0">
                <a:solidFill>
                  <a:srgbClr val="004A80"/>
                </a:solidFill>
              </a:rPr>
              <a:t>Actress</a:t>
            </a:r>
          </a:p>
          <a:p>
            <a:pPr algn="ctr"/>
            <a:r>
              <a:rPr lang="en-US" sz="2400" dirty="0" smtClean="0">
                <a:solidFill>
                  <a:srgbClr val="004A80"/>
                </a:solidFill>
              </a:rPr>
              <a:t>Catherine</a:t>
            </a:r>
          </a:p>
          <a:p>
            <a:pPr algn="ctr"/>
            <a:r>
              <a:rPr lang="en-US" sz="2400" dirty="0" smtClean="0">
                <a:solidFill>
                  <a:srgbClr val="004A80"/>
                </a:solidFill>
              </a:rPr>
              <a:t>Zeta-Jones</a:t>
            </a:r>
            <a:endParaRPr lang="en-US" sz="2400" dirty="0">
              <a:solidFill>
                <a:srgbClr val="004A80"/>
              </a:solidFill>
            </a:endParaRPr>
          </a:p>
        </p:txBody>
      </p:sp>
      <p:sp>
        <p:nvSpPr>
          <p:cNvPr id="9" name="AutoShape 8" descr="data:image/jpeg;base64,/9j/4AAQSkZJRgABAQAAAQABAAD/2wCEAAkGBwgHBgkIBwgKCgkLDRYPDQwMDRsUFRAWIB0iIiAdHx8kKDQsJCYxJx8fLT0tMTU3Ojo6Iys/RD84QzQ5OjcBCgoKDQwNGg8PGjclHyU3Nzc3Nzc3Nzc3Nzc3Nzc3Nzc3Nzc3Nzc3Nzc3Nzc3Nzc3Nzc3Nzc3Nzc3Nzc3Nzc3N//AABEIAGEARwMBIgACEQEDEQH/xAAcAAACAgMBAQAAAAAAAAAAAAAFBgAEAgMHCAH/xAA8EAACAQMBBQQHBQYHAAAAAAABAgMABBEFBhIhMUETIlFxBxQyYZGhsTVCcoHwIzRissHRJFJzdMLS4f/EABoBAAIDAQEAAAAAAAAAAAAAAAMEAQIFAAb/xAAoEQACAgEDAgUFAQAAAAAAAAAAAQIRAxIhMQRBBRMzUbEiNWGB0TL/2gAMAwEAAhEDEQA/AEcCswKiitN/dJZ2zSsRvckU/eNCL0WMjOCRnwzVf16AyFBIOBwTzpftY5dRuu1ugzKeb44DHSrF/p7WT5Rt6NuKNU0uCBiREmU9lLvMOhXFDzfrFP2NypibOMnlQyyuJFmQBt4A8AONFNeQtaBtzOR4cqmiNy0MMMqQR4g18xQqxuOyiinJPZkbswP3TyB/vRjAIBHEHiK7g7k1EVKzIxUriKNyx0I1lFluv2gJjto99vM8h8qYo46EazG0Es29EDDcqMsTyOMY+QNBhO5UOZMTjCxdt7gkP0GMcOlGY3aXSJO0JJDAKPCl4Aqyxg97PHFNmz1m1zqFpZjJjDh5SfAcTRp8C0d2MWyGx8RWOfUIc544Y4+VOo0rR0BCW9uzDmMhsVlfWU11p7+oTpFNju7y5FCtJ2fuvWBLdSykIAGaQjJbqRjkOXCgO3uHSUdgFt3YWkWjTPBbRoyHfHZru4pZ0xll06Bk5BAp9xHA/SiG0upXkgurW4jMUZd0QZzvAH2jw68etLuzN0yzC0c/snBKZxwbPIedXimog3TnSDJXFSrEkWDUqdSJeNoIwxZNZ6hp63unT22QrSIQrHkrdD8azhGDV+NN5aR1Vub3lJqmcwg0y5s7n/G27xsGwN4ZBPuPI10HZqyRN6RVw2AAfGt1zol3rE6RWaqwiOX3vvHoAeVGE0+TSzGs0bRtjBDDn/emJTcopsx5Y4Y8rjF3QUsJWWHjzxWVxezWsZnkjbsFGWYMBuj31hHvS47MgAjjiguuJqEcoiju5BHJ3TG6qQQefTwqEy9amKXpGvbcwQ9jgGVmdc8900obNx9trdooBwmWP5An61Y2xcPtBNCz4jgVI1HPhgE/WiuxWlsjS6hJjGDHGOvQk/0o7enFYLFjeTqFH2fwHZI6lWJFqUopGnLArN8S0X0eze9uFhTgObN4ChcQp82asVtLBZ5+DS9/Hu6f+DzqMMNc/wABOsz+Ti25fAS0zT4bKLdwoOOLcg3nVy8hSa2aOSMOpHJgCKp9sJpN7dHdPDI5eVbGYlCquEPTI4fCtGux56xB2r1GPZq1muoomDRkYTOA+Ty6/SkW49JtzcPvPpqHHLMx4fKnf0haUb+0MN326LnfUxFWU/LNcYvrP1JnQPvce6cYyP19KGsceGi8c04vZmN/dNq2pzXUirG87bxVc4FdF2YSNdAtVjOcbwf8W8c/rwrnVhJDa6hazzoHiikVmUAEMBg4xXTtFgeDSIBOMTSAyy/ic7x+uKH1G0Uh/wAOt5XI2SDjUrKSpSiNWXJe0a29d1CC3+67je8utP079rKVUYROAApU2HjDahLLj2I8fHj/AMaaIObZ55pzp41G/cx/EcmrLp9i9DDhfMVpuo2jHaLxxzHuq3DyFfbiMvGQBnhypgQA90I7i2ZJFDxt0PSuC7W2ape3ZlzFiRuzyRgqDw+Nd4K7qFhy5GuI+kSNE2ne3jkMixqOB+6zcx/LXFO4uaVYPqurWtigOZXVTjmATxPwrrNxGYZGiO9lDu94ceFYeinZiKO3tddmBMveaPJ4AMMZx5UxbWJb9kZljHrJfedx/l5frypXP9S27Gl0GTy50+4qyVK1yNUpZI1nNWOHo7jDm+f+ED4Bv+1G17lyye/FBvRu27aXzF0OUV+6c4yDwPv4UXv+5eNg8zzp3E/oVGJ10JQ6iUZ8r+Ba39kVvblw4GtFowliWReo7w8DVndEi44jwIoti3YBazKlpbT3TYEYUmT+Ejjn8+NecdYftZ5J2jkCPJJuOeTE+/Fejdo9PF7Y3Nhdd2K7jMXaDkCeTeYODj3VxJ9l9cuLKaKTTLpljD+0mArDqCTjn4c/Gpso+TrOzqGx0aO2GAsQ7NcdQBjPyoPtReBnSONuLr3x4DPAfKjUswhto2dVUgBmUdDzNANpbVILW3mVQCzkH8+nypNptMexSSyRsAu1StLNUqmkdeTccfRh+46v5D6Gjt17Fp/t4/5RUqUbp/SiU8d+4Zf18IK6N7E34hRAdPOpUo5lIr6z9ly+a/UUG1T7Pk/E31FSpUS4I7gTUP3RPJaqbX/ZVp/q/wBDUqUGP+WHj6sRRNSpUoY4z//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6616285" y="4876800"/>
            <a:ext cx="2514600" cy="1200329"/>
          </a:xfrm>
          <a:prstGeom prst="rect">
            <a:avLst/>
          </a:prstGeom>
          <a:noFill/>
        </p:spPr>
        <p:txBody>
          <a:bodyPr wrap="square" rtlCol="0">
            <a:spAutoFit/>
          </a:bodyPr>
          <a:lstStyle/>
          <a:p>
            <a:pPr algn="ctr"/>
            <a:r>
              <a:rPr lang="en-US" sz="2400" dirty="0" smtClean="0">
                <a:solidFill>
                  <a:srgbClr val="004A80"/>
                </a:solidFill>
              </a:rPr>
              <a:t>Newscaster</a:t>
            </a:r>
          </a:p>
          <a:p>
            <a:pPr algn="ctr"/>
            <a:r>
              <a:rPr lang="en-US" sz="2400" dirty="0" smtClean="0">
                <a:solidFill>
                  <a:srgbClr val="004A80"/>
                </a:solidFill>
              </a:rPr>
              <a:t>Jane</a:t>
            </a:r>
          </a:p>
          <a:p>
            <a:pPr algn="ctr"/>
            <a:r>
              <a:rPr lang="en-US" sz="2400" dirty="0" smtClean="0">
                <a:solidFill>
                  <a:srgbClr val="004A80"/>
                </a:solidFill>
              </a:rPr>
              <a:t>Pauley</a:t>
            </a:r>
            <a:endParaRPr lang="en-US" sz="2400" dirty="0">
              <a:solidFill>
                <a:srgbClr val="004A80"/>
              </a:solidFill>
            </a:endParaRPr>
          </a:p>
        </p:txBody>
      </p:sp>
      <p:pic>
        <p:nvPicPr>
          <p:cNvPr id="102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81000" y="2362200"/>
            <a:ext cx="1823197" cy="2199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503779" y="2362200"/>
            <a:ext cx="2144421"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6322" name="Picture 2" descr="http://newsinfo.iu.edu/pub/libs/images/usr/10348.jpg"/>
          <p:cNvPicPr>
            <a:picLocks noChangeAspect="1" noChangeArrowheads="1"/>
          </p:cNvPicPr>
          <p:nvPr/>
        </p:nvPicPr>
        <p:blipFill>
          <a:blip r:embed="rId6" cstate="print"/>
          <a:srcRect/>
          <a:stretch>
            <a:fillRect/>
          </a:stretch>
        </p:blipFill>
        <p:spPr bwMode="auto">
          <a:xfrm>
            <a:off x="7099420" y="2209800"/>
            <a:ext cx="1663580" cy="2295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22845642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ythbusters2.jpg"/>
          <p:cNvPicPr>
            <a:picLocks noGrp="1" noChangeAspect="1"/>
          </p:cNvPicPr>
          <p:nvPr>
            <p:ph idx="1"/>
          </p:nvPr>
        </p:nvPicPr>
        <p:blipFill>
          <a:blip r:embed="rId3" cstate="print"/>
          <a:stretch>
            <a:fillRect/>
          </a:stretch>
        </p:blipFill>
        <p:spPr>
          <a:xfrm>
            <a:off x="-914400" y="-533400"/>
            <a:ext cx="11582400" cy="8686800"/>
          </a:xfrm>
        </p:spPr>
      </p:pic>
      <p:sp>
        <p:nvSpPr>
          <p:cNvPr id="7" name="TextBox 6"/>
          <p:cNvSpPr txBox="1"/>
          <p:nvPr/>
        </p:nvSpPr>
        <p:spPr>
          <a:xfrm>
            <a:off x="381000" y="4191000"/>
            <a:ext cx="8153400" cy="1569660"/>
          </a:xfrm>
          <a:prstGeom prst="rect">
            <a:avLst/>
          </a:prstGeom>
          <a:noFill/>
        </p:spPr>
        <p:txBody>
          <a:bodyPr wrap="square" rtlCol="0">
            <a:spAutoFit/>
          </a:bodyPr>
          <a:lstStyle/>
          <a:p>
            <a:pPr algn="ctr"/>
            <a:r>
              <a:rPr lang="en-US" sz="3600" dirty="0" smtClean="0">
                <a:solidFill>
                  <a:schemeClr val="accent6">
                    <a:lumMod val="75000"/>
                  </a:schemeClr>
                </a:solidFill>
                <a:effectLst>
                  <a:outerShdw blurRad="38100" dist="38100" dir="2700000" algn="tl">
                    <a:srgbClr val="000000">
                      <a:alpha val="43137"/>
                    </a:srgbClr>
                  </a:outerShdw>
                </a:effectLst>
                <a:latin typeface="Arial Rounded MT Bold" pitchFamily="34" charset="0"/>
              </a:rPr>
              <a:t>MYTH:</a:t>
            </a:r>
            <a:r>
              <a:rPr lang="en-US" sz="3600" dirty="0" smtClean="0"/>
              <a:t> </a:t>
            </a:r>
            <a:r>
              <a:rPr lang="en-US" sz="3000" dirty="0" smtClean="0"/>
              <a:t>Some people are just worry warts </a:t>
            </a:r>
          </a:p>
          <a:p>
            <a:pPr algn="ctr"/>
            <a:r>
              <a:rPr lang="en-US" sz="3000" dirty="0" smtClean="0"/>
              <a:t>or neurotic, and there is nothing that </a:t>
            </a:r>
          </a:p>
          <a:p>
            <a:pPr algn="ctr"/>
            <a:r>
              <a:rPr lang="en-US" sz="3000" dirty="0" smtClean="0"/>
              <a:t>can really make any difference.</a:t>
            </a:r>
            <a:endParaRPr lang="en-US" sz="3000" dirty="0">
              <a:effectLst>
                <a:outerShdw blurRad="38100" dist="38100" dir="2700000" algn="tl">
                  <a:srgbClr val="000000">
                    <a:alpha val="43137"/>
                  </a:srgbClr>
                </a:outerShdw>
              </a:effectLst>
              <a:latin typeface="Arial Rounded MT Bold" pitchFamily="34" charset="0"/>
            </a:endParaRPr>
          </a:p>
        </p:txBody>
      </p:sp>
    </p:spTree>
    <p:extLst>
      <p:ext uri="{BB962C8B-B14F-4D97-AF65-F5344CB8AC3E}">
        <p14:creationId xmlns="" xmlns:p14="http://schemas.microsoft.com/office/powerpoint/2010/main" val="2321000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solidFill>
                  <a:schemeClr val="bg2"/>
                </a:solidFill>
              </a:rPr>
              <a:t>Learning Objectives</a:t>
            </a:r>
            <a:endParaRPr lang="en-US" sz="4000" b="1" dirty="0">
              <a:solidFill>
                <a:schemeClr val="bg2"/>
              </a:solidFill>
            </a:endParaRPr>
          </a:p>
        </p:txBody>
      </p:sp>
      <p:sp>
        <p:nvSpPr>
          <p:cNvPr id="3" name="Content Placeholder 2"/>
          <p:cNvSpPr>
            <a:spLocks noGrp="1"/>
          </p:cNvSpPr>
          <p:nvPr>
            <p:ph idx="1"/>
          </p:nvPr>
        </p:nvSpPr>
        <p:spPr>
          <a:xfrm>
            <a:off x="457200" y="1752600"/>
            <a:ext cx="7315200" cy="3886200"/>
          </a:xfrm>
        </p:spPr>
        <p:txBody>
          <a:bodyPr>
            <a:normAutofit fontScale="92500" lnSpcReduction="20000"/>
          </a:bodyPr>
          <a:lstStyle/>
          <a:p>
            <a:endParaRPr lang="en-US" b="1" i="1" dirty="0" smtClean="0">
              <a:solidFill>
                <a:schemeClr val="bg2"/>
              </a:solidFill>
            </a:endParaRPr>
          </a:p>
          <a:p>
            <a:r>
              <a:rPr lang="en-US" b="1" i="1" dirty="0">
                <a:solidFill>
                  <a:schemeClr val="bg2"/>
                </a:solidFill>
              </a:rPr>
              <a:t>Role of NAMI in  Fox Valley</a:t>
            </a:r>
          </a:p>
          <a:p>
            <a:r>
              <a:rPr lang="en-US" b="1" i="1" dirty="0" smtClean="0">
                <a:solidFill>
                  <a:schemeClr val="bg2"/>
                </a:solidFill>
              </a:rPr>
              <a:t>Definition of Mental Health vs Mental Illness</a:t>
            </a:r>
          </a:p>
          <a:p>
            <a:r>
              <a:rPr lang="en-US" b="1" i="1" dirty="0" smtClean="0">
                <a:solidFill>
                  <a:schemeClr val="bg2"/>
                </a:solidFill>
              </a:rPr>
              <a:t>Impact of Mental Illness</a:t>
            </a:r>
          </a:p>
          <a:p>
            <a:r>
              <a:rPr lang="en-US" b="1" i="1" dirty="0" smtClean="0">
                <a:solidFill>
                  <a:schemeClr val="bg2"/>
                </a:solidFill>
              </a:rPr>
              <a:t>Myth Busters &amp; Mental Illness Conditions </a:t>
            </a:r>
          </a:p>
          <a:p>
            <a:r>
              <a:rPr lang="en-US" b="1" i="1" dirty="0" smtClean="0">
                <a:solidFill>
                  <a:schemeClr val="bg2"/>
                </a:solidFill>
              </a:rPr>
              <a:t>Barriers  of Treatment </a:t>
            </a:r>
          </a:p>
          <a:p>
            <a:r>
              <a:rPr lang="en-US" b="1" i="1" dirty="0" smtClean="0">
                <a:solidFill>
                  <a:schemeClr val="bg2"/>
                </a:solidFill>
              </a:rPr>
              <a:t>Recovery &amp; NAMI Outreach </a:t>
            </a:r>
          </a:p>
        </p:txBody>
      </p:sp>
    </p:spTree>
    <p:extLst>
      <p:ext uri="{BB962C8B-B14F-4D97-AF65-F5344CB8AC3E}">
        <p14:creationId xmlns="" xmlns:p14="http://schemas.microsoft.com/office/powerpoint/2010/main" val="16207727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152400"/>
            <a:ext cx="8229600" cy="2125663"/>
          </a:xfrm>
        </p:spPr>
        <p:txBody>
          <a:bodyPr>
            <a:noAutofit/>
          </a:bodyPr>
          <a:lstStyle/>
          <a:p>
            <a:r>
              <a:rPr lang="en-US" sz="4800" dirty="0" smtClean="0">
                <a:solidFill>
                  <a:srgbClr val="004A80"/>
                </a:solidFill>
                <a:effectLst>
                  <a:outerShdw blurRad="38100" dist="38100" dir="2700000" algn="tl">
                    <a:srgbClr val="000000">
                      <a:alpha val="43137"/>
                    </a:srgbClr>
                  </a:outerShdw>
                </a:effectLst>
                <a:latin typeface="Franklin Gothic Demi" pitchFamily="34" charset="0"/>
              </a:rPr>
              <a:t>Anxiety Disorders</a:t>
            </a:r>
            <a:br>
              <a:rPr lang="en-US" sz="4800" dirty="0" smtClean="0">
                <a:solidFill>
                  <a:srgbClr val="004A80"/>
                </a:solidFill>
                <a:effectLst>
                  <a:outerShdw blurRad="38100" dist="38100" dir="2700000" algn="tl">
                    <a:srgbClr val="000000">
                      <a:alpha val="43137"/>
                    </a:srgbClr>
                  </a:outerShdw>
                </a:effectLst>
                <a:latin typeface="Franklin Gothic Demi" pitchFamily="34" charset="0"/>
              </a:rPr>
            </a:br>
            <a:r>
              <a:rPr lang="en-US" sz="900" dirty="0" smtClean="0">
                <a:solidFill>
                  <a:srgbClr val="004A80"/>
                </a:solidFill>
                <a:effectLst>
                  <a:outerShdw blurRad="38100" dist="38100" dir="2700000" algn="tl">
                    <a:srgbClr val="000000">
                      <a:alpha val="43137"/>
                    </a:srgbClr>
                  </a:outerShdw>
                </a:effectLst>
              </a:rPr>
              <a:t/>
            </a:r>
            <a:br>
              <a:rPr lang="en-US" sz="900" dirty="0" smtClean="0">
                <a:solidFill>
                  <a:srgbClr val="004A80"/>
                </a:solidFill>
                <a:effectLst>
                  <a:outerShdw blurRad="38100" dist="38100" dir="2700000" algn="tl">
                    <a:srgbClr val="000000">
                      <a:alpha val="43137"/>
                    </a:srgbClr>
                  </a:outerShdw>
                </a:effectLst>
              </a:rPr>
            </a:br>
            <a:r>
              <a:rPr lang="en-US" sz="2800" dirty="0" smtClean="0">
                <a:solidFill>
                  <a:srgbClr val="004A80"/>
                </a:solidFill>
              </a:rPr>
              <a:t>Anxiety disorders have different symptoms, </a:t>
            </a:r>
            <a:br>
              <a:rPr lang="en-US" sz="2800" dirty="0" smtClean="0">
                <a:solidFill>
                  <a:srgbClr val="004A80"/>
                </a:solidFill>
              </a:rPr>
            </a:br>
            <a:r>
              <a:rPr lang="en-US" sz="2800" dirty="0" smtClean="0">
                <a:solidFill>
                  <a:srgbClr val="004A80"/>
                </a:solidFill>
              </a:rPr>
              <a:t>but all the symptoms cluster around </a:t>
            </a:r>
            <a:br>
              <a:rPr lang="en-US" sz="2800" dirty="0" smtClean="0">
                <a:solidFill>
                  <a:srgbClr val="004A80"/>
                </a:solidFill>
              </a:rPr>
            </a:br>
            <a:r>
              <a:rPr lang="en-US" sz="2800" dirty="0" smtClean="0">
                <a:solidFill>
                  <a:srgbClr val="004A80"/>
                </a:solidFill>
              </a:rPr>
              <a:t>excessive, irrational fear and dread.</a:t>
            </a:r>
            <a:endParaRPr lang="en-US" sz="2800" dirty="0">
              <a:solidFill>
                <a:srgbClr val="004A80"/>
              </a:solidFill>
            </a:endParaRPr>
          </a:p>
        </p:txBody>
      </p:sp>
      <p:sp>
        <p:nvSpPr>
          <p:cNvPr id="3" name="AutoShape 2" descr="data:image/jpeg;base64,/9j/4AAQSkZJRgABAQAAAQABAAD/2wCEAAkGBwgHBgkIBwgKCgkLDRYPDQwMDRsUFRAWIB0iIiAdHx8kKDQsJCYxJx8fLT0tMTU3Ojo6Iys/RD84QzQ5OjcBCgoKDQwNGg8PGjclHyU3Nzc3Nzc3Nzc3Nzc3Nzc3Nzc3Nzc3Nzc3Nzc3Nzc3Nzc3Nzc3Nzc3Nzc3Nzc3Nzc3N//AABEIALoAmwMBIgACEQEDEQH/xAAcAAABBQEBAQAAAAAAAAAAAAAGAgMEBQcBAAj/xABBEAACAQMDAQYDBQUGBAcAAAABAgMABBEFEiExBhMiQVFhFHGRBzKBocEVI0JSsWJygrLR8DOSs/EkJTQ2Q6Lh/8QAGQEAAgMBAAAAAAAAAAAAAAAAAwQAAQIF/8QAJREAAgICAgEEAgMAAAAAAAAAAAECEQMhBDESEyIyQTNRI2GB/9oADAMBAAIRAxEAPwAcPWlCuheaWFrBDyinAK8BS1FQoUopwVxRTiiqIDuvTFWuGYjCKoHz60RfY73r2GpzIiuWmiTngnzIz6YIzQl2qYq8owQhxnA4zjj9KJ/shuIodPvzdKqxrchkJPJO0AjHn0oa3bDfSRoVxcXb35huZDHakk7yMDaPPPSlXMdhLbqVndto2gK2S3zpiw1jTJ2uraC5tZwHJaMSbnOfYc4pmeG4uZMwhYExgJuxu+ucVUssIfJkWOUukXNvc40pGhUQlTsI9cehqIb2aQ/fBDYyGPBxXdPtZLe1eOSWNh5hn6H1HFdmESMWYJIW+6Aw8P5UJ54fs36cv0Qb6OKe4RjI3c7cDZ1B9KqGt5IWWVUYiNj49wJx8h6ird5AsjPIrlh/KOOOlVU4aQZjkMcpfcccD8B51XqqXTKeOS7QCawt1BnYGW3RicjDAk+uKErqR47g5PB6D09K0LW7eWJVdolR5ThhGep9cf7FBeowJ8Y6ouMAnAP8VMQaoE0VVzJuXnrUGdQCCOhqddQBTjzPXmocy4XGDxRkZNL+z27+J0IQFiWt3Kn5HkflRQOlZ99mDSm9vEUHuu7DN6A5wP1rQ9tUygZxzSlFeI5paiqIeC06q1xRTqrUIcApYFKA4pR4GRyTVFgV2l3y5jA+5IxPp1FRdM1SfSNvwUoM0gBCjoD6mnO0tywv7lYchTwzFScHHI9q52dsjJczGRCwt4hITj1/7k/hQuo7DrbDf7Lba4/8zubvmZpAjN78k/pRdcQtHOJ7mXZEvvxVD9m2Dp10oIP/AIjJP+EUdXFrFdRKky7gPKuXmblkbHI+1UwC7T6xbx28kkM18E2l90aDZjIBPI5wWH1qp7OXBaaOVviwJBuSQnKuPX2o71vs7a3emJBNC8kcZJjRsEKfb0zUPRNCaGdZHUrFEoCKD0A8uK1Jw8aS2SN3beiwuLeSGyllfrjPSsu1XtjJO4trddrAkNx1rXdRkL2M646rxXz5JstO0JeSNXVJjkMOOta4mODk7Kyyl4lvcSPpzqNQnv1eUkBVOAMYzwf7w8vOq+9vIShVIldSOrDa3p1HBowv2s9Tt1uDaRtchAA+wMePcjNCL6bdT3heUMFzk/KnYziLygyomFsF3RSESfyyDH0NQnnIPi2n5VJ1eIRSso8qr1Qt0pqPVi8tMN/s/wBTt9Ogue/ClJHBLqfEmPVfMfLNGA7S6Sel0v0NZnocCJODdxHuM+KTBH/etAtbm2Nunw+mI8WPC3cqc1TZmjmOacVaTjmlrUKFBacApIpYqEOjPl1qon1Zra4Nvcwy8/ckQAirjFVGt6U11iW3YLIBhlIyr/MVmRpf2DGp6j+0LlLZI3LM2wEgDk/7xRFZiG3sGm3COY5tZSn8DdBn6j/moY1OxuLfBKRxMCDuUnj061M1O6eXvJXOPiArShUKjeB1wfUUGatDEHQffZ5C1lcajZSZ3Du5cHyyCD+YrRLWUMMGsd+zK+mbtDJFLI7iS2ON5zjaR0rWIuuQa52ZeOQZjuJLue8Zgi8g17uu7gzjHrT8TBlB8+lNXBLsEGcYP1qPopdkOaLvInXI6Gvn/tnAbPtBdKMff3fWt1hvRHFcTy2dykcWV3yLgN7gZNYp29mtrrtBK4lQDux93nPoPnReJayf4Xm+FEzs7qP7tY3PlxU7V7oLDiPA45oc0de6RWJz713V70sdoPFHcLnoGpVEodUffMWz1NK06HPjUqcHlSM/lUe6J49TT9h+6LZbaSOtO9IUe2EeiNbPfw/FIjQk7XCrgc0Zw2MscYSzl7uAZ2JjO0Z9cUC6NoTahaibcBI8hUeLHyIx5+daLY2dxDaRRzXzO6jluD+lZRUmVlKWkmlLWjA4KWKbWnRUILWu4zXBXRUIDna6xMkVpOFDxxSr3ieRHOP9+9DkxmhunFwjS5fKnJ4B5FavpmiX+rK3w1uWiUHc7cL8uev4VCOg2U/Zlbnuf/E9+ixF/CxDMBt9RwfPpg0KboLAHuxYjs+1NnsZcNGyEg55IrVyGRsg8HBrDbuG50XVU2rLG6zLJEJBycEEdK2ezvhckJIO7lwAyH+FvSudyY7THcTtFnFPsxnpTGo69ZWERBk3yMeFQZNV/aP4pdCuWsx++AGPrQpo3Zm/nP7RnaMO4wBMScZ9hQsbSWzTVsY1ftJfanvisO9DMPCEJ6Fjg4+WPrQb2w06a31Ru+h2uxBYqOMkZrT30I2R76OZFcg4Kx8r8qzztAJ7S4kj70ShzuZnXz86YwZKnorJj9l2UdtcrDF3bnxY4qFNJ3jlvKra6soZtOE6+CcZ3p5H3FUz4XPPTrT0KexSVrQxMoe4iU7tpwDtGTzxwKvbTQri4kEMOx5I1DOM53IfusuPL2oeD5uRITwOnJGPxrR/s/sLbc11bSFtikMC24nPTPpjHSjfQFsuuzehJpNqofDTY68nHOavAvHSvYpQHFQoGD1ruK8RzS1qijyinR70hVJOAKfCbfvdaFkyxxrYTHjlN0i00zT7IW4vNWuGjib/AIUERHeS+/sKK9A0ns7fgvaQFpE5KTtux746GgA4UEmrDRtWewvYponI2sMr6jzFKLmNyTrQ2+IlHXZrMC9wUi2qikEKF6UFdu9ACQxyWMskHfXKu6om4Zzknrx0PPvRgJ0nS3uYyDG4BB9MjNV/a1immiVU34JBAGeCDnjz4p7JTjYmrTozLS7DTNTl0+e4ImuLXUZLYiQbgSisAfYHYrfMUWXumCadLqFtk6D/AAt86B9LuLCxs31EMVebWO/kVs4CcZHH8XJ/5TWkvwPauZyascxN0RI5R9yUhW6EHoadaB229y6r6CoGoBpI3ERAl/gJ8jVUO1DaXIIdWi7l/wCGRRlCPL8aVjHyDPWyv7bNqNudkM0voAueR581nF7cXUlwReF3ZeAW9K0O/wC21td7hOEO04KkZoG1/U7e6mdrcAAZOKdwRadUCm13ZWXd4EjK+oqklfvdyDjHX3pdy7tljwCfOo8GWcj2roRjSFJSbHY2MSlkOG8/celGfYbtZp1hGbG+gS2Ltn4pDw5/tDy+dCcEPeRyce1Q0i3pmt2Yo39CksayROsiMMhlOQR86WBxWIaL2h1TQZMWc2Yc+KCTlG/Dyozg+1C1ES9/pUveY8WyQYz7ZFXRVMt8V0f1pIPNWek2TT7pmGFX7vzoWTIscfJlwg5ypHba27tMsPGfyp02o2kryRSZo50zt5xUQas0LFJQV964k5yySs7EIKEaRWXt80VyYWXkeRqCLpu83K2Kk61JHeSiaM+IDGRVQSUPi4piEU0ZkzZ/s61P9o6JNZO+JLYjB8wrcg/gQaItUtv2po80ByrlcjaSCCOo4/EfjWR/ZvrIsu0cMUr7UuVMJ59en5gVr00klvDcNFgsBvXPl6/TrXQwu8dP6OfmVTswzWNPsdB1GxuIJw2mzSbhCT4t6nnOevQ9OelacLlZYUeNgVZcg1ln2gTS3N4t9ZWtxHbaZKEMjI0YkDHlhxkcjHpzRP2b1YfCixkbEkSgqP5oyMqRnnGDjn0pHlRfipIPg3ovp59pNQtQt4NQtxHOgYZz8q9O29SRUEXYQOrEZxXPTd2hzxVApqHZT4dppEuEaLJIyOg8s+9BtyFDsinwbse5o21i4WcNukOD91FoL1BTCfGME+VdbjSk/kxPNCK6Kq5xwo8uT70/oVutzq9tbscCZ+6/FhgfnivQ2cksFxOVIVAoHXqzAf69atdEs/htY04nO/4uDA9+8WnPKhbxbGtOtyt1NARzgjHuOf0qItoY7mWPHAei2e0RO3NzDEBs+KZB+JNIvdLMes3EWP4Vf8CMfpWZyqNl41cqBd7QNnK1BaywxwaMbjTyOgqC2nnJyKFHMGliDSJDLKkacsxAFHVlZLDbpCo4UfWhTs5H3uqxkgYjVm/HpR1AOlK8ydyUSuPHXkQZ7VAvIoX1ywDBjtHtRjdjwmh/UfEpB9KRemOwZnDyNbzsr9KYnn3EnOasdbt9srMPKqBmIzXQx+5WCm6HO/ljYSQOUmTxI46qw6GvpPSNTi1G1s72LGy6iEgx5bhn+uRXzGG8dbL9mOomfsjaoW8VnM8J9grbl/8Aqwp3FrQpl2H2qabbarpd1p90gMVzE0bceTf6dawuSzn0fchz8XpjtFKAuO8jznOMZOM7s+Sn2re45AQDms8+07T1stQtNaWPMNxi2u1HRsjwkjzyMr78Cq5ELVlYJ06K3Tr6K7gBV/ER0zQ/2rd7WSN0PXjA86pYrmXSr2a1DllhbwHI5Q8qTjjOMZ9DmrDUJ/2nZxvkblbkVzPR8J39D6n5In6JaxfBtd3IHhUmhW20qbW9SkncEQ7zjjyort3zpJt1XBYYJqwsIIrS1Cqo4x7ZNRZHC2i5QUuwb1fTLewtLS2QLuln3HOM7VX6jk/LikdlLX9pdstOj2jureX4mUg9Fj8f9QPrSO016Z9XdFYmO0TuF/v5y5HPHPH+HNXHYa2aw0HWNblBDXC/C2/qfNz/AJRTuNPVimRpJ0NaPaNeapdagRy91vU/4jV12tshadobKXAEdzHIhPrghh+RNXPZzSBBpcSOoDnlvn1/WnPtEtc6HYXy9bW4jJ+R8P6ij5Y3BgMbqaYKzWSvyOBUNtPBY8flV1HgqM+ld7pa46lR06G+zkpivSVAJbanPlk80exPHkDev1oB0G3e6uZUQLkDOT5e9FltF8E5Z13hCoYg5O480xyFeVieJ1AmXv3TQ7fc5qx1PVhEuBBuPXluf6UKahrk0ZJey8PIOGJwRjjpSsscm9DEJpLZVaym4tQpcrtY0Rz36XgYhCjYBIJzwaHr3qacwprTM5GntELdtcmtA+yq+CxapZZxlkmGfcFP0X6VnLvg0Q9hLwwa+6bsC4tZEAz/ABDDD/KadgqYpN2jftOuxPawuDyyDPzxTmr2MGs6Rc6dc/cmQrn+U+TD5HBoW7LagZrXBbJEjefTxE/rRTDP4gw+XWj9oD0YLr1ldgSQXMbjUtL/AHUqD/5Ys8MOecdQAM4Y56VXWVz3aAK2Vbzrbe13ZdddEV/YSrb6pCpCSeUi+aPjy6/U+tZDrOkfBXbJeWlzpcgPiCwb4G91xgDPPTgADjNKzx/QzCZdaMwlUEnjrUrW9TGmWm+L/wBVLlbdffoWP93IOD1zxVBpN/DaowtZJbuTHh3J3Sg8+5JxgccZyeRjmba6FrGuXhmW2lmkcBTIykRoo6LuPAAzxSixVO2Mudx0UGlabPqF3babZxlpJG2qPT1J9gOa1Ca2g7zT9GsiWtNOA3n+duuT7k8/Sm7LSYOylm8dvtutWuRtaUDAVf5V/s+p86maPa90p3MWdvE745Y09jj9sSyTvSCKwjHdj09KX2gs/wBo9mtQtFHjaFtnzxkfmKXa8JUiOVQ7RsfvL60dq1QK9mS293mOJiVwyZqesqsoO6hbVZ/2fcy2547iaSLB46MadttQZ4EbnkVxpYnZ04zTQU9knK6nIB5x/wBDRytrBKNzITnBPPU0B9khnU5G8ljP9RWg2pyvNa5D/lAYvgQL2xtwmO6B4xyc0HdprB5bcLZJGjDORjqCP60dX4yDQzqXn8qVlJqVh4RTVGbLbXFsz/ELtBHTd1qqvX60S662GIzxQdfSEMRXRwvy2BmvFUQ5H8VWfZWQr2isSP5n/wCm1UsjePFWnZw7dT77yghkfPuVKj/NTqQszTexd4Qrrk47w0e21xuA5rK+y0hij3H+Jsj8aN7O68GM81cQYUJc7TkHikSzrKCHRW+dVKXOfPpShPxz18/9K0WT4/hYn3pZwh/MhQM/lXJ7ud12qwQeW0Z/rUQS5866HB+eM1khClt1Lu5yWJ+8TzT9um3pxTrAEH3rhYKATUITkmCRcmh/Wu0Een3MTM3GcH8cikavrCWcDksMgc80K2cEmrTm9u89yMiND5+9U3fRAV7QC41DVprraRDc3OM+mQP9DR1p2h2y2MA7lThRzXLnTYpbWWJQN33lz6jp/SrXT7hDZQ5bB28g0lyU41QzgkmnZG7FR5muXPkFH9aN7c9OaCeyUy21hdTkZYzKoHrx/wDtEC3k+8FZY8ew/U0tn3mZvH8EWl4uV6UL6ovX5Vb/ALXjL9zc4Rj0Yng1XakAc+Yx1FL5EGxABraEknmgu/H7w/OtD1mHwE+1AOqJtkPzp/iytA86Kl08Z9M1Z6YGihfPHfYH4CpVpp8UlvHcO2c8hfxxSpV2nIFOeQr4hNpUoRVVegoltLjzz+dAmnXO0gGiK2uunNaTBtBRDc4Xz9qdFzg9enl70PC9xxnpSxe88GtFBJFcZ6n5Y+tSo5M/OhyC696sba5G4ZYVZLLlW4qs1W/W3hyT0HrXLnUFijJ3UHX08+tXptrdisKn97L6ew96pssaAl17UCHyLSP/AIhHn/ZFEyARoqIAFUYAHkKjWkEVpbrBAoVF/P3NPZqJGXKxwH6VGe2l3kxSAIegp8NSsiqlBS7IpNdDPZ040tjyMTkgj12rU0XEj5xKQfdvKqzQgZNJdQMkXB/yip3dblUlc5IAxxmuXk/Kx6HwRydnb93AAcjlqbsJZCssEzl9pypPp7VLgHdXDK2MMuCT69agpdWwvpA+Y3YBVBGfzoeVWqNwdMhavyjcVn2sph2+daFqi8kAnHvQPr6Yf5rROI9m860L0iIvpKMF4DMM+nNInTGRRR9munpq3Z6/hYeOC54+RUfrmk6t2ZuY3JRDin6piVgjGxjap8V9tGMmlyaLcr95DTQ0uYeR+VaRljw1DJ6nmpEd77moa6fIp6GnltmTrV2ZLGLUNo6mn11pYuvFUrgr04qsu5iCQDVkoIxqUur3q2sDlFIJZ/5QKIbW3jtYVhhXao/M+p96Hexdrtt5byTq52L8h1/OiQNWkjDY5mu5prdXg1WZHgaWDxUfdSw3HWoQc7FBWtLrOcpIMY9xjNXz6SSFuVzlM+E1R9gOYr7P8w/ymtDjA7luBXKyflY9B+xAjqdm8D99wQoycjy6H6VVtYub1JDGGidM59PSjaZVaODcoOV5yPaqxFUWcfhH8Q6e9DyOkFh2Cup2/DHmgXX055HStK1EDx8UAdpgMnj1quM/cEy/EvfsMlze63ak8GKKUD5Fgf6itGvrQNk4+tZh9hv/ALr1MeXwB/6i1sNyBk8V2UrRzXpgXeWGScIPpVRc2uzqo+lG9yBg8Ch/VAM9BVOJTBaaIA/dxUSSMelW1wOTUXA9KqiinuoiEPFD80Uk12kUSlndgFAosvANh4qq0IA68MjpGxHt0qGr0FVlbpZ2kVvH92NcZ9fU09munypNbBHs16vV6oQ7mlDpSKeX7oqEP//Z"/>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http://t2.gstatic.com/images?q=tbn:ANd9GcRmWg9RlC0IHQrqq6d0_aGYbsgGfWVLFFr6ko9hzWP67P5HILyU"/>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00600" y="2590800"/>
            <a:ext cx="1952625" cy="23431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8" name="Picture 6" descr="http://0.tqn.com/d/womenshair/1/0/0/I/-/-/Adele.JasonMerritt.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998395" y="2438400"/>
            <a:ext cx="1764605" cy="2409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82" name="Picture 10" descr="http://simlb.files.wordpress.com/2012/06/zack-greinke-usp2.jpg?w=298&amp;h=366"/>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33400" y="2438400"/>
            <a:ext cx="1940807" cy="23836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1" name="TextBox 10"/>
          <p:cNvSpPr txBox="1"/>
          <p:nvPr/>
        </p:nvSpPr>
        <p:spPr>
          <a:xfrm>
            <a:off x="76200" y="5042118"/>
            <a:ext cx="2514600" cy="1200329"/>
          </a:xfrm>
          <a:prstGeom prst="rect">
            <a:avLst/>
          </a:prstGeom>
          <a:noFill/>
        </p:spPr>
        <p:txBody>
          <a:bodyPr wrap="square" rtlCol="0">
            <a:spAutoFit/>
          </a:bodyPr>
          <a:lstStyle/>
          <a:p>
            <a:pPr algn="ctr"/>
            <a:r>
              <a:rPr lang="en-US" sz="2400" dirty="0" smtClean="0">
                <a:solidFill>
                  <a:srgbClr val="004A80"/>
                </a:solidFill>
              </a:rPr>
              <a:t>Pitcher</a:t>
            </a:r>
          </a:p>
          <a:p>
            <a:pPr algn="ctr"/>
            <a:r>
              <a:rPr lang="en-US" sz="2400" dirty="0" smtClean="0">
                <a:solidFill>
                  <a:srgbClr val="004A80"/>
                </a:solidFill>
              </a:rPr>
              <a:t>Zach</a:t>
            </a:r>
          </a:p>
          <a:p>
            <a:pPr algn="ctr"/>
            <a:r>
              <a:rPr lang="en-US" sz="2400" dirty="0" err="1" smtClean="0">
                <a:solidFill>
                  <a:srgbClr val="004A80"/>
                </a:solidFill>
              </a:rPr>
              <a:t>Greinke</a:t>
            </a:r>
            <a:endParaRPr lang="en-US" sz="2400" dirty="0">
              <a:solidFill>
                <a:srgbClr val="004A80"/>
              </a:solidFill>
            </a:endParaRPr>
          </a:p>
        </p:txBody>
      </p:sp>
      <p:sp>
        <p:nvSpPr>
          <p:cNvPr id="12" name="TextBox 11"/>
          <p:cNvSpPr txBox="1"/>
          <p:nvPr/>
        </p:nvSpPr>
        <p:spPr>
          <a:xfrm>
            <a:off x="2362200" y="5334000"/>
            <a:ext cx="2514600" cy="830997"/>
          </a:xfrm>
          <a:prstGeom prst="rect">
            <a:avLst/>
          </a:prstGeom>
          <a:noFill/>
        </p:spPr>
        <p:txBody>
          <a:bodyPr wrap="square" rtlCol="0">
            <a:spAutoFit/>
          </a:bodyPr>
          <a:lstStyle/>
          <a:p>
            <a:pPr algn="ctr"/>
            <a:r>
              <a:rPr lang="en-US" sz="2400" dirty="0" smtClean="0">
                <a:solidFill>
                  <a:srgbClr val="004A80"/>
                </a:solidFill>
              </a:rPr>
              <a:t>TV Personality</a:t>
            </a:r>
          </a:p>
          <a:p>
            <a:pPr algn="ctr"/>
            <a:r>
              <a:rPr lang="en-US" sz="2400" dirty="0" err="1" smtClean="0">
                <a:solidFill>
                  <a:srgbClr val="004A80"/>
                </a:solidFill>
              </a:rPr>
              <a:t>Howie</a:t>
            </a:r>
            <a:r>
              <a:rPr lang="en-US" sz="2400" dirty="0" smtClean="0">
                <a:solidFill>
                  <a:srgbClr val="004A80"/>
                </a:solidFill>
              </a:rPr>
              <a:t> Mandel</a:t>
            </a:r>
            <a:endParaRPr lang="en-US" sz="2400" dirty="0">
              <a:solidFill>
                <a:srgbClr val="004A80"/>
              </a:solidFill>
            </a:endParaRPr>
          </a:p>
        </p:txBody>
      </p:sp>
      <p:sp>
        <p:nvSpPr>
          <p:cNvPr id="13" name="TextBox 12"/>
          <p:cNvSpPr txBox="1"/>
          <p:nvPr/>
        </p:nvSpPr>
        <p:spPr>
          <a:xfrm>
            <a:off x="6629400" y="5188803"/>
            <a:ext cx="2514600" cy="830997"/>
          </a:xfrm>
          <a:prstGeom prst="rect">
            <a:avLst/>
          </a:prstGeom>
          <a:noFill/>
        </p:spPr>
        <p:txBody>
          <a:bodyPr wrap="square" rtlCol="0">
            <a:spAutoFit/>
          </a:bodyPr>
          <a:lstStyle/>
          <a:p>
            <a:pPr algn="ctr"/>
            <a:r>
              <a:rPr lang="en-US" sz="2400" dirty="0" smtClean="0">
                <a:solidFill>
                  <a:srgbClr val="004A80"/>
                </a:solidFill>
              </a:rPr>
              <a:t>Singer</a:t>
            </a:r>
          </a:p>
          <a:p>
            <a:pPr algn="ctr"/>
            <a:r>
              <a:rPr lang="en-US" sz="2400" dirty="0" smtClean="0">
                <a:solidFill>
                  <a:srgbClr val="004A80"/>
                </a:solidFill>
              </a:rPr>
              <a:t>Adele</a:t>
            </a:r>
            <a:endParaRPr lang="en-US" sz="2400" dirty="0">
              <a:solidFill>
                <a:srgbClr val="004A80"/>
              </a:solidFill>
            </a:endParaRPr>
          </a:p>
        </p:txBody>
      </p:sp>
      <p:sp>
        <p:nvSpPr>
          <p:cNvPr id="14" name="TextBox 13"/>
          <p:cNvSpPr txBox="1"/>
          <p:nvPr/>
        </p:nvSpPr>
        <p:spPr>
          <a:xfrm>
            <a:off x="4572000" y="5105400"/>
            <a:ext cx="2514600" cy="1200329"/>
          </a:xfrm>
          <a:prstGeom prst="rect">
            <a:avLst/>
          </a:prstGeom>
          <a:noFill/>
        </p:spPr>
        <p:txBody>
          <a:bodyPr wrap="square" rtlCol="0">
            <a:spAutoFit/>
          </a:bodyPr>
          <a:lstStyle/>
          <a:p>
            <a:pPr algn="ctr"/>
            <a:r>
              <a:rPr lang="en-US" sz="2400" dirty="0" smtClean="0">
                <a:solidFill>
                  <a:srgbClr val="004A80"/>
                </a:solidFill>
              </a:rPr>
              <a:t>Actor</a:t>
            </a:r>
          </a:p>
          <a:p>
            <a:pPr algn="ctr"/>
            <a:r>
              <a:rPr lang="en-US" sz="2400" dirty="0" smtClean="0">
                <a:solidFill>
                  <a:srgbClr val="004A80"/>
                </a:solidFill>
              </a:rPr>
              <a:t>Johnny</a:t>
            </a:r>
          </a:p>
          <a:p>
            <a:pPr algn="ctr"/>
            <a:r>
              <a:rPr lang="en-US" sz="2400" dirty="0" smtClean="0">
                <a:solidFill>
                  <a:srgbClr val="004A80"/>
                </a:solidFill>
              </a:rPr>
              <a:t>Depp</a:t>
            </a:r>
            <a:endParaRPr lang="en-US" sz="2400" dirty="0">
              <a:solidFill>
                <a:srgbClr val="004A80"/>
              </a:solidFill>
            </a:endParaRPr>
          </a:p>
        </p:txBody>
      </p:sp>
      <p:pic>
        <p:nvPicPr>
          <p:cNvPr id="15"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819400" y="2514600"/>
            <a:ext cx="1733550" cy="2638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 xmlns:p14="http://schemas.microsoft.com/office/powerpoint/2010/main" val="12078596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609600" y="152400"/>
          <a:ext cx="8000999" cy="6309360"/>
        </p:xfrm>
        <a:graphic>
          <a:graphicData uri="http://schemas.openxmlformats.org/drawingml/2006/table">
            <a:tbl>
              <a:tblPr firstRow="1" bandRow="1">
                <a:tableStyleId>{5C22544A-7EE6-4342-B048-85BDC9FD1C3A}</a:tableStyleId>
              </a:tblPr>
              <a:tblGrid>
                <a:gridCol w="2434554"/>
                <a:gridCol w="2997317"/>
                <a:gridCol w="2569128"/>
              </a:tblGrid>
              <a:tr h="6248400">
                <a:tc>
                  <a:txBody>
                    <a:bodyPr/>
                    <a:lstStyle/>
                    <a:p>
                      <a:pPr algn="ctr"/>
                      <a:endParaRPr lang="en-US" sz="2800" b="1" i="0" kern="1200" dirty="0" smtClean="0">
                        <a:solidFill>
                          <a:schemeClr val="lt1"/>
                        </a:solidFill>
                        <a:latin typeface="+mn-lt"/>
                        <a:ea typeface="+mn-ea"/>
                        <a:cs typeface="+mn-cs"/>
                      </a:endParaRPr>
                    </a:p>
                    <a:p>
                      <a:pPr algn="ctr"/>
                      <a:r>
                        <a:rPr lang="en-US" sz="2800" b="1" i="0" kern="1200" dirty="0" smtClean="0">
                          <a:solidFill>
                            <a:schemeClr val="lt1"/>
                          </a:solidFill>
                          <a:latin typeface="+mn-lt"/>
                          <a:ea typeface="+mn-ea"/>
                          <a:cs typeface="+mn-cs"/>
                        </a:rPr>
                        <a:t>Anxiety </a:t>
                      </a:r>
                      <a:r>
                        <a:rPr lang="en-US" sz="2800" b="1" i="0" u="sng" kern="1200" dirty="0" smtClean="0">
                          <a:solidFill>
                            <a:schemeClr val="lt1"/>
                          </a:solidFill>
                          <a:latin typeface="+mn-lt"/>
                          <a:ea typeface="+mn-ea"/>
                          <a:cs typeface="+mn-cs"/>
                        </a:rPr>
                        <a:t>Disorders</a:t>
                      </a:r>
                      <a:r>
                        <a:rPr lang="en-US" dirty="0" smtClean="0"/>
                        <a:t/>
                      </a:r>
                      <a:br>
                        <a:rPr lang="en-US" dirty="0" smtClean="0"/>
                      </a:br>
                      <a:endParaRPr lang="en-US" dirty="0" smtClean="0"/>
                    </a:p>
                    <a:p>
                      <a:r>
                        <a:rPr lang="en-US" sz="1800" b="0" i="0" kern="1200" dirty="0" smtClean="0">
                          <a:solidFill>
                            <a:schemeClr val="lt1"/>
                          </a:solidFill>
                          <a:latin typeface="+mn-lt"/>
                          <a:ea typeface="+mn-ea"/>
                          <a:cs typeface="+mn-cs"/>
                        </a:rPr>
                        <a:t>Separation Anxiety Disorder</a:t>
                      </a:r>
                      <a:r>
                        <a:rPr lang="en-US" dirty="0" smtClean="0"/>
                        <a:t/>
                      </a:r>
                      <a:br>
                        <a:rPr lang="en-US" dirty="0" smtClean="0"/>
                      </a:br>
                      <a:r>
                        <a:rPr lang="en-US" dirty="0" smtClean="0"/>
                        <a:t/>
                      </a:r>
                      <a:br>
                        <a:rPr lang="en-US" dirty="0" smtClean="0"/>
                      </a:br>
                      <a:r>
                        <a:rPr lang="en-US" sz="1800" b="0" i="0" kern="1200" dirty="0" smtClean="0">
                          <a:solidFill>
                            <a:schemeClr val="lt1"/>
                          </a:solidFill>
                          <a:latin typeface="+mn-lt"/>
                          <a:ea typeface="+mn-ea"/>
                          <a:cs typeface="+mn-cs"/>
                        </a:rPr>
                        <a:t>Specific Phobia</a:t>
                      </a:r>
                      <a:r>
                        <a:rPr lang="en-US" dirty="0" smtClean="0"/>
                        <a:t/>
                      </a:r>
                      <a:br>
                        <a:rPr lang="en-US" dirty="0" smtClean="0"/>
                      </a:br>
                      <a:r>
                        <a:rPr lang="en-US" dirty="0" smtClean="0"/>
                        <a:t/>
                      </a:r>
                      <a:br>
                        <a:rPr lang="en-US" dirty="0" smtClean="0"/>
                      </a:br>
                      <a:r>
                        <a:rPr lang="en-US" sz="1800" b="0" i="0" kern="1200" dirty="0" smtClean="0">
                          <a:solidFill>
                            <a:schemeClr val="lt1"/>
                          </a:solidFill>
                          <a:latin typeface="+mn-lt"/>
                          <a:ea typeface="+mn-ea"/>
                          <a:cs typeface="+mn-cs"/>
                        </a:rPr>
                        <a:t>Panic Disorder</a:t>
                      </a:r>
                      <a:r>
                        <a:rPr lang="en-US" dirty="0" smtClean="0"/>
                        <a:t/>
                      </a:r>
                      <a:br>
                        <a:rPr lang="en-US" dirty="0" smtClean="0"/>
                      </a:br>
                      <a:r>
                        <a:rPr lang="en-US" dirty="0" smtClean="0"/>
                        <a:t/>
                      </a:r>
                      <a:br>
                        <a:rPr lang="en-US" dirty="0" smtClean="0"/>
                      </a:br>
                      <a:r>
                        <a:rPr lang="en-US" sz="1800" b="0" i="0" kern="1200" dirty="0" smtClean="0">
                          <a:solidFill>
                            <a:schemeClr val="lt1"/>
                          </a:solidFill>
                          <a:latin typeface="+mn-lt"/>
                          <a:ea typeface="+mn-ea"/>
                          <a:cs typeface="+mn-cs"/>
                        </a:rPr>
                        <a:t>Agoraphobia</a:t>
                      </a:r>
                      <a:r>
                        <a:rPr lang="en-US" dirty="0" smtClean="0"/>
                        <a:t/>
                      </a:r>
                      <a:br>
                        <a:rPr lang="en-US" dirty="0" smtClean="0"/>
                      </a:br>
                      <a:r>
                        <a:rPr lang="en-US" sz="1800" b="0" i="0" kern="1200" dirty="0" smtClean="0">
                          <a:solidFill>
                            <a:schemeClr val="lt1"/>
                          </a:solidFill>
                          <a:latin typeface="+mn-lt"/>
                          <a:ea typeface="+mn-ea"/>
                          <a:cs typeface="+mn-cs"/>
                        </a:rPr>
                        <a:t>Generalized Anxiety Disorder</a:t>
                      </a:r>
                      <a:r>
                        <a:rPr lang="en-US" dirty="0" smtClean="0"/>
                        <a:t/>
                      </a:r>
                      <a:br>
                        <a:rPr lang="en-US" dirty="0" smtClean="0"/>
                      </a:br>
                      <a:r>
                        <a:rPr lang="en-US" dirty="0" smtClean="0"/>
                        <a:t/>
                      </a:r>
                      <a:br>
                        <a:rPr lang="en-US" dirty="0" smtClean="0"/>
                      </a:br>
                      <a:r>
                        <a:rPr lang="en-US" sz="1800" b="0" i="0" kern="1200" dirty="0" smtClean="0">
                          <a:solidFill>
                            <a:schemeClr val="lt1"/>
                          </a:solidFill>
                          <a:latin typeface="+mn-lt"/>
                          <a:ea typeface="+mn-ea"/>
                          <a:cs typeface="+mn-cs"/>
                        </a:rPr>
                        <a:t>Other Specified Anxiety Disorder</a:t>
                      </a:r>
                      <a:r>
                        <a:rPr lang="en-US" dirty="0" smtClean="0"/>
                        <a:t/>
                      </a:r>
                      <a:br>
                        <a:rPr lang="en-US" dirty="0" smtClean="0"/>
                      </a:br>
                      <a:endParaRPr lang="en-US" dirty="0" smtClean="0"/>
                    </a:p>
                    <a:p>
                      <a:r>
                        <a:rPr lang="en-US" sz="1800" b="0" i="0" kern="1200" dirty="0" smtClean="0">
                          <a:solidFill>
                            <a:schemeClr val="lt1"/>
                          </a:solidFill>
                          <a:latin typeface="+mn-lt"/>
                          <a:ea typeface="+mn-ea"/>
                          <a:cs typeface="+mn-cs"/>
                        </a:rPr>
                        <a:t>Unspecified Anxiety Disorder </a:t>
                      </a:r>
                      <a:endParaRPr lang="en-US" dirty="0"/>
                    </a:p>
                  </a:txBody>
                  <a:tcPr>
                    <a:solidFill>
                      <a:srgbClr val="4F81BD"/>
                    </a:solidFill>
                  </a:tcPr>
                </a:tc>
                <a:tc>
                  <a:txBody>
                    <a:bodyPr/>
                    <a:lstStyle/>
                    <a:p>
                      <a:pPr algn="ctr"/>
                      <a:r>
                        <a:rPr lang="en-US" sz="2800" b="1" i="0" kern="1200" dirty="0" smtClean="0">
                          <a:solidFill>
                            <a:schemeClr val="lt1"/>
                          </a:solidFill>
                          <a:latin typeface="+mn-lt"/>
                          <a:ea typeface="+mn-ea"/>
                          <a:cs typeface="+mn-cs"/>
                        </a:rPr>
                        <a:t>Obsessive-Compulsive and </a:t>
                      </a:r>
                      <a:r>
                        <a:rPr lang="en-US" sz="2800" b="1" i="0" u="sng" kern="1200" dirty="0" smtClean="0">
                          <a:solidFill>
                            <a:schemeClr val="lt1"/>
                          </a:solidFill>
                          <a:latin typeface="+mn-lt"/>
                          <a:ea typeface="+mn-ea"/>
                          <a:cs typeface="+mn-cs"/>
                        </a:rPr>
                        <a:t>Related Disorders</a:t>
                      </a:r>
                      <a:r>
                        <a:rPr lang="en-US" dirty="0" smtClean="0"/>
                        <a:t/>
                      </a:r>
                      <a:br>
                        <a:rPr lang="en-US" dirty="0" smtClean="0"/>
                      </a:br>
                      <a:endParaRPr lang="en-US" dirty="0" smtClean="0"/>
                    </a:p>
                    <a:p>
                      <a:r>
                        <a:rPr lang="en-US" sz="1800" b="0" i="0" kern="1200" dirty="0" smtClean="0">
                          <a:solidFill>
                            <a:schemeClr val="lt1"/>
                          </a:solidFill>
                          <a:latin typeface="+mn-lt"/>
                          <a:ea typeface="+mn-ea"/>
                          <a:cs typeface="+mn-cs"/>
                        </a:rPr>
                        <a:t>Hoarding Disorder</a:t>
                      </a:r>
                      <a:r>
                        <a:rPr lang="en-US" dirty="0" smtClean="0"/>
                        <a:t/>
                      </a:r>
                      <a:br>
                        <a:rPr lang="en-US" dirty="0" smtClean="0"/>
                      </a:br>
                      <a:endParaRPr lang="en-US" dirty="0" smtClean="0"/>
                    </a:p>
                    <a:p>
                      <a:r>
                        <a:rPr lang="en-US" sz="1800" b="0" i="0" kern="1200" dirty="0" err="1" smtClean="0">
                          <a:solidFill>
                            <a:schemeClr val="lt1"/>
                          </a:solidFill>
                          <a:latin typeface="+mn-lt"/>
                          <a:ea typeface="+mn-ea"/>
                          <a:cs typeface="+mn-cs"/>
                        </a:rPr>
                        <a:t>Trichotillomania</a:t>
                      </a:r>
                      <a:r>
                        <a:rPr lang="en-US" sz="1800" b="0" i="0" kern="1200" dirty="0" smtClean="0">
                          <a:solidFill>
                            <a:schemeClr val="lt1"/>
                          </a:solidFill>
                          <a:latin typeface="+mn-lt"/>
                          <a:ea typeface="+mn-ea"/>
                          <a:cs typeface="+mn-cs"/>
                        </a:rPr>
                        <a:t> (Hair-Pulling Disorder)</a:t>
                      </a:r>
                      <a:r>
                        <a:rPr lang="en-US" dirty="0" smtClean="0"/>
                        <a:t/>
                      </a:r>
                      <a:br>
                        <a:rPr lang="en-US" dirty="0" smtClean="0"/>
                      </a:br>
                      <a:endParaRPr lang="en-US" dirty="0" smtClean="0"/>
                    </a:p>
                    <a:p>
                      <a:r>
                        <a:rPr lang="en-US" sz="1800" b="0" i="0" kern="1200" dirty="0" smtClean="0">
                          <a:solidFill>
                            <a:schemeClr val="lt1"/>
                          </a:solidFill>
                          <a:latin typeface="+mn-lt"/>
                          <a:ea typeface="+mn-ea"/>
                          <a:cs typeface="+mn-cs"/>
                        </a:rPr>
                        <a:t>Excoriation (Skin-Picking) Disorder</a:t>
                      </a:r>
                      <a:r>
                        <a:rPr lang="en-US" dirty="0" smtClean="0"/>
                        <a:t/>
                      </a:r>
                      <a:br>
                        <a:rPr lang="en-US" dirty="0" smtClean="0"/>
                      </a:br>
                      <a:endParaRPr lang="en-US" dirty="0" smtClean="0"/>
                    </a:p>
                    <a:p>
                      <a:r>
                        <a:rPr lang="en-US" sz="1800" b="0" i="0" kern="1200" dirty="0" smtClean="0">
                          <a:solidFill>
                            <a:schemeClr val="lt1"/>
                          </a:solidFill>
                          <a:latin typeface="+mn-lt"/>
                          <a:ea typeface="+mn-ea"/>
                          <a:cs typeface="+mn-cs"/>
                        </a:rPr>
                        <a:t>Substance/Medication-Induced Obsessive-Compulsive and Related Disorder</a:t>
                      </a:r>
                      <a:r>
                        <a:rPr lang="en-US" dirty="0" smtClean="0"/>
                        <a:t/>
                      </a:r>
                      <a:br>
                        <a:rPr lang="en-US" dirty="0" smtClean="0"/>
                      </a:br>
                      <a:endParaRPr lang="en-US" dirty="0" smtClean="0"/>
                    </a:p>
                    <a:p>
                      <a:r>
                        <a:rPr lang="en-US" sz="1800" b="0" i="0" kern="1200" dirty="0" smtClean="0">
                          <a:solidFill>
                            <a:schemeClr val="lt1"/>
                          </a:solidFill>
                          <a:latin typeface="+mn-lt"/>
                          <a:ea typeface="+mn-ea"/>
                          <a:cs typeface="+mn-cs"/>
                        </a:rPr>
                        <a:t>Obsessive-Compulsive and Related Disorder Due to Another Medical Condition</a:t>
                      </a:r>
                      <a:r>
                        <a:rPr lang="en-US" dirty="0" smtClean="0"/>
                        <a:t/>
                      </a:r>
                      <a:br>
                        <a:rPr lang="en-US" dirty="0" smtClean="0"/>
                      </a:br>
                      <a:endParaRPr lang="en-US" dirty="0"/>
                    </a:p>
                  </a:txBody>
                  <a:tcPr>
                    <a:solidFill>
                      <a:srgbClr val="2EB135"/>
                    </a:solidFill>
                  </a:tcPr>
                </a:tc>
                <a:tc>
                  <a:txBody>
                    <a:bodyPr/>
                    <a:lstStyle/>
                    <a:p>
                      <a:pPr algn="ctr"/>
                      <a:r>
                        <a:rPr lang="en-US" sz="2800" b="1" i="0" kern="1200" dirty="0" smtClean="0">
                          <a:solidFill>
                            <a:schemeClr val="lt1"/>
                          </a:solidFill>
                          <a:latin typeface="+mn-lt"/>
                          <a:ea typeface="+mn-ea"/>
                          <a:cs typeface="+mn-cs"/>
                        </a:rPr>
                        <a:t>Trauma- and Stressor-Related </a:t>
                      </a:r>
                      <a:r>
                        <a:rPr lang="en-US" sz="2800" b="1" i="0" u="sng" kern="1200" dirty="0" smtClean="0">
                          <a:solidFill>
                            <a:schemeClr val="lt1"/>
                          </a:solidFill>
                          <a:latin typeface="+mn-lt"/>
                          <a:ea typeface="+mn-ea"/>
                          <a:cs typeface="+mn-cs"/>
                        </a:rPr>
                        <a:t>Disorders</a:t>
                      </a:r>
                      <a:r>
                        <a:rPr lang="en-US" dirty="0" smtClean="0"/>
                        <a:t/>
                      </a:r>
                      <a:br>
                        <a:rPr lang="en-US" dirty="0" smtClean="0"/>
                      </a:br>
                      <a:endParaRPr lang="en-US" dirty="0" smtClean="0"/>
                    </a:p>
                    <a:p>
                      <a:r>
                        <a:rPr lang="en-US" sz="1800" b="0" i="0" kern="1200" dirty="0" smtClean="0">
                          <a:solidFill>
                            <a:schemeClr val="lt1"/>
                          </a:solidFill>
                          <a:latin typeface="+mn-lt"/>
                          <a:ea typeface="+mn-ea"/>
                          <a:cs typeface="+mn-cs"/>
                        </a:rPr>
                        <a:t>Reactive Attachment Disorder</a:t>
                      </a:r>
                      <a:r>
                        <a:rPr lang="en-US" dirty="0" smtClean="0"/>
                        <a:t/>
                      </a:r>
                      <a:br>
                        <a:rPr lang="en-US" dirty="0" smtClean="0"/>
                      </a:br>
                      <a:endParaRPr lang="en-US" dirty="0" smtClean="0"/>
                    </a:p>
                    <a:p>
                      <a:r>
                        <a:rPr lang="en-US" sz="1800" b="0" i="0" kern="1200" dirty="0" err="1" smtClean="0">
                          <a:solidFill>
                            <a:schemeClr val="lt1"/>
                          </a:solidFill>
                          <a:latin typeface="+mn-lt"/>
                          <a:ea typeface="+mn-ea"/>
                          <a:cs typeface="+mn-cs"/>
                        </a:rPr>
                        <a:t>Dis</a:t>
                      </a:r>
                      <a:r>
                        <a:rPr lang="en-US" sz="1800" b="0" i="0" kern="1200" dirty="0" smtClean="0">
                          <a:solidFill>
                            <a:schemeClr val="lt1"/>
                          </a:solidFill>
                          <a:latin typeface="+mn-lt"/>
                          <a:ea typeface="+mn-ea"/>
                          <a:cs typeface="+mn-cs"/>
                        </a:rPr>
                        <a:t>-inhibited Social Engagement Disorder</a:t>
                      </a:r>
                      <a:r>
                        <a:rPr lang="en-US" dirty="0" smtClean="0"/>
                        <a:t/>
                      </a:r>
                      <a:br>
                        <a:rPr lang="en-US" dirty="0" smtClean="0"/>
                      </a:br>
                      <a:endParaRPr lang="en-US" dirty="0" smtClean="0"/>
                    </a:p>
                    <a:p>
                      <a:r>
                        <a:rPr lang="en-US" sz="1800" b="0" i="0" kern="1200" dirty="0" smtClean="0">
                          <a:solidFill>
                            <a:schemeClr val="lt1"/>
                          </a:solidFill>
                          <a:latin typeface="+mn-lt"/>
                          <a:ea typeface="+mn-ea"/>
                          <a:cs typeface="+mn-cs"/>
                        </a:rPr>
                        <a:t>Posttraumatic Stress Disorder</a:t>
                      </a:r>
                      <a:r>
                        <a:rPr lang="en-US" dirty="0" smtClean="0"/>
                        <a:t/>
                      </a:r>
                      <a:br>
                        <a:rPr lang="en-US" dirty="0" smtClean="0"/>
                      </a:br>
                      <a:endParaRPr lang="en-US" dirty="0" smtClean="0"/>
                    </a:p>
                    <a:p>
                      <a:r>
                        <a:rPr lang="en-US" sz="1800" b="0" i="0" kern="1200" dirty="0" smtClean="0">
                          <a:solidFill>
                            <a:schemeClr val="lt1"/>
                          </a:solidFill>
                          <a:latin typeface="+mn-lt"/>
                          <a:ea typeface="+mn-ea"/>
                          <a:cs typeface="+mn-cs"/>
                        </a:rPr>
                        <a:t>Acute Stress Disorder</a:t>
                      </a:r>
                      <a:r>
                        <a:rPr lang="en-US" dirty="0" smtClean="0"/>
                        <a:t/>
                      </a:r>
                      <a:br>
                        <a:rPr lang="en-US" dirty="0" smtClean="0"/>
                      </a:br>
                      <a:endParaRPr lang="en-US" dirty="0" smtClean="0"/>
                    </a:p>
                    <a:p>
                      <a:r>
                        <a:rPr lang="en-US" sz="1800" b="0" i="0" kern="1200" dirty="0" smtClean="0">
                          <a:solidFill>
                            <a:schemeClr val="lt1"/>
                          </a:solidFill>
                          <a:latin typeface="+mn-lt"/>
                          <a:ea typeface="+mn-ea"/>
                          <a:cs typeface="+mn-cs"/>
                        </a:rPr>
                        <a:t>Adjustment Disorders</a:t>
                      </a:r>
                      <a:r>
                        <a:rPr lang="en-US" dirty="0" smtClean="0"/>
                        <a:t/>
                      </a:r>
                      <a:br>
                        <a:rPr lang="en-US" dirty="0" smtClean="0"/>
                      </a:br>
                      <a:endParaRPr lang="en-US" dirty="0"/>
                    </a:p>
                  </a:txBody>
                  <a:tcPr>
                    <a:solidFill>
                      <a:srgbClr val="DC291E"/>
                    </a:solidFill>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ythbusters2.jpg"/>
          <p:cNvPicPr>
            <a:picLocks noGrp="1" noChangeAspect="1"/>
          </p:cNvPicPr>
          <p:nvPr>
            <p:ph idx="1"/>
          </p:nvPr>
        </p:nvPicPr>
        <p:blipFill>
          <a:blip r:embed="rId3" cstate="print"/>
          <a:stretch>
            <a:fillRect/>
          </a:stretch>
        </p:blipFill>
        <p:spPr>
          <a:xfrm>
            <a:off x="-914400" y="-533400"/>
            <a:ext cx="11582400" cy="8686800"/>
          </a:xfrm>
        </p:spPr>
      </p:pic>
      <p:sp>
        <p:nvSpPr>
          <p:cNvPr id="7" name="TextBox 6"/>
          <p:cNvSpPr txBox="1"/>
          <p:nvPr/>
        </p:nvSpPr>
        <p:spPr>
          <a:xfrm>
            <a:off x="-457200" y="4572000"/>
            <a:ext cx="9372600" cy="1200329"/>
          </a:xfrm>
          <a:prstGeom prst="rect">
            <a:avLst/>
          </a:prstGeom>
          <a:noFill/>
        </p:spPr>
        <p:txBody>
          <a:bodyPr wrap="square" rtlCol="0">
            <a:spAutoFit/>
          </a:bodyPr>
          <a:lstStyle/>
          <a:p>
            <a:pPr algn="ctr"/>
            <a:r>
              <a:rPr lang="en-US" sz="3600" dirty="0" smtClean="0">
                <a:solidFill>
                  <a:schemeClr val="accent6"/>
                </a:solidFill>
                <a:effectLst>
                  <a:outerShdw blurRad="38100" dist="38100" dir="2700000" algn="tl">
                    <a:srgbClr val="000000">
                      <a:alpha val="43137"/>
                    </a:srgbClr>
                  </a:outerShdw>
                </a:effectLst>
                <a:latin typeface="Arial Rounded MT Bold" pitchFamily="34" charset="0"/>
              </a:rPr>
              <a:t>MYTH:</a:t>
            </a:r>
            <a:r>
              <a:rPr lang="en-US" sz="3600" dirty="0" smtClean="0">
                <a:solidFill>
                  <a:schemeClr val="bg1"/>
                </a:solidFill>
                <a:effectLst>
                  <a:outerShdw blurRad="38100" dist="38100" dir="2700000" algn="tl">
                    <a:srgbClr val="000000">
                      <a:alpha val="43137"/>
                    </a:srgbClr>
                  </a:outerShdw>
                </a:effectLst>
                <a:latin typeface="Arial Rounded MT Bold" pitchFamily="34" charset="0"/>
              </a:rPr>
              <a:t> </a:t>
            </a:r>
            <a:r>
              <a:rPr lang="en-US" sz="3600" dirty="0" smtClean="0">
                <a:latin typeface="Arial Rounded MT Bold" pitchFamily="34" charset="0"/>
              </a:rPr>
              <a:t>People can be convinced their irrational fears/thoughts are just silly.</a:t>
            </a:r>
            <a:r>
              <a:rPr lang="en-US" sz="3600" dirty="0" smtClean="0">
                <a:solidFill>
                  <a:schemeClr val="bg1"/>
                </a:solidFill>
                <a:effectLst>
                  <a:outerShdw blurRad="38100" dist="38100" dir="2700000" algn="tl">
                    <a:srgbClr val="000000">
                      <a:alpha val="43137"/>
                    </a:srgbClr>
                  </a:outerShdw>
                </a:effectLst>
                <a:latin typeface="Arial Rounded MT Bold" pitchFamily="34" charset="0"/>
              </a:rPr>
              <a:t> </a:t>
            </a:r>
            <a:endParaRPr lang="en-US" sz="3600" dirty="0">
              <a:solidFill>
                <a:schemeClr val="bg1"/>
              </a:solidFill>
              <a:effectLst>
                <a:outerShdw blurRad="38100" dist="38100" dir="2700000" algn="tl">
                  <a:srgbClr val="000000">
                    <a:alpha val="43137"/>
                  </a:srgbClr>
                </a:outerShdw>
              </a:effectLst>
              <a:latin typeface="Arial Rounded MT Bold" pitchFamily="34" charset="0"/>
            </a:endParaRPr>
          </a:p>
        </p:txBody>
      </p:sp>
    </p:spTree>
    <p:extLst>
      <p:ext uri="{BB962C8B-B14F-4D97-AF65-F5344CB8AC3E}">
        <p14:creationId xmlns="" xmlns:p14="http://schemas.microsoft.com/office/powerpoint/2010/main" val="26682558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219200"/>
          </a:xfrm>
        </p:spPr>
        <p:txBody>
          <a:bodyPr>
            <a:normAutofit fontScale="90000"/>
          </a:bodyPr>
          <a:lstStyle/>
          <a:p>
            <a:r>
              <a:rPr lang="en-US" dirty="0" smtClean="0">
                <a:solidFill>
                  <a:srgbClr val="004A80"/>
                </a:solidFill>
                <a:effectLst>
                  <a:outerShdw blurRad="38100" dist="38100" dir="2700000" algn="tl">
                    <a:srgbClr val="000000">
                      <a:alpha val="43137"/>
                    </a:srgbClr>
                  </a:outerShdw>
                </a:effectLst>
                <a:latin typeface="Franklin Gothic Demi" pitchFamily="34" charset="0"/>
              </a:rPr>
              <a:t>Thought Disorders </a:t>
            </a:r>
            <a:br>
              <a:rPr lang="en-US" dirty="0" smtClean="0">
                <a:solidFill>
                  <a:srgbClr val="004A80"/>
                </a:solidFill>
                <a:effectLst>
                  <a:outerShdw blurRad="38100" dist="38100" dir="2700000" algn="tl">
                    <a:srgbClr val="000000">
                      <a:alpha val="43137"/>
                    </a:srgbClr>
                  </a:outerShdw>
                </a:effectLst>
                <a:latin typeface="Franklin Gothic Demi" pitchFamily="34" charset="0"/>
              </a:rPr>
            </a:br>
            <a:r>
              <a:rPr lang="en-US" sz="2700" dirty="0" smtClean="0">
                <a:solidFill>
                  <a:srgbClr val="004A80"/>
                </a:solidFill>
                <a:latin typeface="+mn-lt"/>
              </a:rPr>
              <a:t>Schizophrenia &amp; Schizoaffective Disorder interfere with a person’s ability to think clearly, know what is reality and </a:t>
            </a:r>
            <a:br>
              <a:rPr lang="en-US" sz="2700" dirty="0" smtClean="0">
                <a:solidFill>
                  <a:srgbClr val="004A80"/>
                </a:solidFill>
                <a:latin typeface="+mn-lt"/>
              </a:rPr>
            </a:br>
            <a:r>
              <a:rPr lang="en-US" sz="2700" dirty="0" smtClean="0">
                <a:solidFill>
                  <a:srgbClr val="004A80"/>
                </a:solidFill>
                <a:latin typeface="+mn-lt"/>
              </a:rPr>
              <a:t>what is not and manage activities of daily living. </a:t>
            </a:r>
            <a:br>
              <a:rPr lang="en-US" sz="2700" dirty="0" smtClean="0">
                <a:solidFill>
                  <a:srgbClr val="004A80"/>
                </a:solidFill>
                <a:latin typeface="+mn-lt"/>
              </a:rPr>
            </a:br>
            <a:endParaRPr lang="en-US" sz="2700" dirty="0">
              <a:solidFill>
                <a:srgbClr val="004A80"/>
              </a:solidFill>
              <a:latin typeface="+mn-lt"/>
            </a:endParaRPr>
          </a:p>
        </p:txBody>
      </p:sp>
      <p:pic>
        <p:nvPicPr>
          <p:cNvPr id="4" name="Picture 3" descr="Lionel Aldridge.jpg"/>
          <p:cNvPicPr>
            <a:picLocks noChangeAspect="1"/>
          </p:cNvPicPr>
          <p:nvPr/>
        </p:nvPicPr>
        <p:blipFill>
          <a:blip r:embed="rId3" cstate="print"/>
          <a:stretch>
            <a:fillRect/>
          </a:stretch>
        </p:blipFill>
        <p:spPr>
          <a:xfrm>
            <a:off x="501442" y="2133600"/>
            <a:ext cx="1860758" cy="26494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john nash2.jpg"/>
          <p:cNvPicPr>
            <a:picLocks noChangeAspect="1"/>
          </p:cNvPicPr>
          <p:nvPr/>
        </p:nvPicPr>
        <p:blipFill>
          <a:blip r:embed="rId4" cstate="print"/>
          <a:stretch>
            <a:fillRect/>
          </a:stretch>
        </p:blipFill>
        <p:spPr>
          <a:xfrm>
            <a:off x="4762881" y="2133600"/>
            <a:ext cx="1866519" cy="2705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4267200" y="4919008"/>
            <a:ext cx="2971800" cy="1323439"/>
          </a:xfrm>
          <a:prstGeom prst="rect">
            <a:avLst/>
          </a:prstGeom>
          <a:noFill/>
        </p:spPr>
        <p:txBody>
          <a:bodyPr wrap="square" rtlCol="0">
            <a:spAutoFit/>
          </a:bodyPr>
          <a:lstStyle/>
          <a:p>
            <a:pPr algn="ctr"/>
            <a:r>
              <a:rPr lang="en-US" sz="2000" dirty="0" smtClean="0">
                <a:solidFill>
                  <a:srgbClr val="004A80"/>
                </a:solidFill>
              </a:rPr>
              <a:t>Nobel prize winner,</a:t>
            </a:r>
          </a:p>
          <a:p>
            <a:pPr algn="ctr"/>
            <a:r>
              <a:rPr lang="en-US" sz="2000" dirty="0" smtClean="0">
                <a:solidFill>
                  <a:srgbClr val="004A80"/>
                </a:solidFill>
              </a:rPr>
              <a:t>John Nash, </a:t>
            </a:r>
          </a:p>
          <a:p>
            <a:pPr algn="ctr"/>
            <a:r>
              <a:rPr lang="en-US" sz="2000" dirty="0" smtClean="0">
                <a:solidFill>
                  <a:srgbClr val="004A80"/>
                </a:solidFill>
              </a:rPr>
              <a:t>Subject of the  movie</a:t>
            </a:r>
          </a:p>
          <a:p>
            <a:pPr algn="ctr"/>
            <a:r>
              <a:rPr lang="en-US" sz="2000" i="1" dirty="0" smtClean="0">
                <a:solidFill>
                  <a:srgbClr val="004A80"/>
                </a:solidFill>
              </a:rPr>
              <a:t>“A Beautiful Mind.”</a:t>
            </a:r>
            <a:endParaRPr lang="en-US" sz="2000" i="1" dirty="0">
              <a:solidFill>
                <a:srgbClr val="004A80"/>
              </a:solidFill>
            </a:endParaRPr>
          </a:p>
        </p:txBody>
      </p:sp>
      <p:sp>
        <p:nvSpPr>
          <p:cNvPr id="6" name="TextBox 5"/>
          <p:cNvSpPr txBox="1"/>
          <p:nvPr/>
        </p:nvSpPr>
        <p:spPr>
          <a:xfrm>
            <a:off x="695456" y="4953000"/>
            <a:ext cx="1255344" cy="1323439"/>
          </a:xfrm>
          <a:prstGeom prst="rect">
            <a:avLst/>
          </a:prstGeom>
          <a:noFill/>
        </p:spPr>
        <p:txBody>
          <a:bodyPr wrap="none" rtlCol="0">
            <a:spAutoFit/>
          </a:bodyPr>
          <a:lstStyle/>
          <a:p>
            <a:pPr algn="ctr"/>
            <a:r>
              <a:rPr lang="en-US" sz="2000" dirty="0" smtClean="0">
                <a:solidFill>
                  <a:srgbClr val="004A80"/>
                </a:solidFill>
              </a:rPr>
              <a:t>Green Bay</a:t>
            </a:r>
          </a:p>
          <a:p>
            <a:pPr algn="ctr"/>
            <a:r>
              <a:rPr lang="en-US" sz="2000" dirty="0" smtClean="0">
                <a:solidFill>
                  <a:srgbClr val="004A80"/>
                </a:solidFill>
              </a:rPr>
              <a:t>Packer</a:t>
            </a:r>
          </a:p>
          <a:p>
            <a:pPr algn="ctr"/>
            <a:r>
              <a:rPr lang="en-US" sz="2000" dirty="0" smtClean="0">
                <a:solidFill>
                  <a:srgbClr val="004A80"/>
                </a:solidFill>
              </a:rPr>
              <a:t>Lionel</a:t>
            </a:r>
          </a:p>
          <a:p>
            <a:pPr algn="ctr"/>
            <a:r>
              <a:rPr lang="en-US" sz="2000" dirty="0" smtClean="0">
                <a:solidFill>
                  <a:srgbClr val="004A80"/>
                </a:solidFill>
              </a:rPr>
              <a:t>Aldridge</a:t>
            </a:r>
            <a:endParaRPr lang="en-US" sz="2000" dirty="0">
              <a:solidFill>
                <a:srgbClr val="004A80"/>
              </a:solidFill>
            </a:endParaRPr>
          </a:p>
        </p:txBody>
      </p:sp>
      <p:pic>
        <p:nvPicPr>
          <p:cNvPr id="4098" name="Picture 2" descr="http://media.liveauctiongroup.net/i/10713/11247561_1.jpg?v=8CE4A3AC59DCB70"/>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852860" y="2362200"/>
            <a:ext cx="1986340" cy="2370514"/>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TextBox 7"/>
          <p:cNvSpPr txBox="1"/>
          <p:nvPr/>
        </p:nvSpPr>
        <p:spPr>
          <a:xfrm>
            <a:off x="7239000" y="4876800"/>
            <a:ext cx="1363963" cy="1323439"/>
          </a:xfrm>
          <a:prstGeom prst="rect">
            <a:avLst/>
          </a:prstGeom>
          <a:noFill/>
        </p:spPr>
        <p:txBody>
          <a:bodyPr wrap="none" rtlCol="0">
            <a:spAutoFit/>
          </a:bodyPr>
          <a:lstStyle/>
          <a:p>
            <a:pPr algn="ctr"/>
            <a:r>
              <a:rPr lang="en-US" sz="2000" dirty="0" smtClean="0">
                <a:solidFill>
                  <a:srgbClr val="004A80"/>
                </a:solidFill>
              </a:rPr>
              <a:t>Beach Boys</a:t>
            </a:r>
          </a:p>
          <a:p>
            <a:pPr algn="ctr"/>
            <a:r>
              <a:rPr lang="en-US" sz="2000" dirty="0" smtClean="0">
                <a:solidFill>
                  <a:srgbClr val="004A80"/>
                </a:solidFill>
              </a:rPr>
              <a:t>Singer</a:t>
            </a:r>
          </a:p>
          <a:p>
            <a:pPr algn="ctr"/>
            <a:r>
              <a:rPr lang="en-US" sz="2000" dirty="0" smtClean="0">
                <a:solidFill>
                  <a:srgbClr val="004A80"/>
                </a:solidFill>
              </a:rPr>
              <a:t>Brian</a:t>
            </a:r>
          </a:p>
          <a:p>
            <a:pPr algn="ctr"/>
            <a:r>
              <a:rPr lang="en-US" sz="2000" dirty="0" smtClean="0">
                <a:solidFill>
                  <a:srgbClr val="004A80"/>
                </a:solidFill>
              </a:rPr>
              <a:t>Wilson</a:t>
            </a:r>
            <a:endParaRPr lang="en-US" sz="2000" dirty="0">
              <a:solidFill>
                <a:srgbClr val="004A80"/>
              </a:solidFill>
            </a:endParaRPr>
          </a:p>
        </p:txBody>
      </p:sp>
      <p:pic>
        <p:nvPicPr>
          <p:cNvPr id="12290" name="Picture 2"/>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609850" y="2514600"/>
            <a:ext cx="1809750" cy="2533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TextBox 9"/>
          <p:cNvSpPr txBox="1"/>
          <p:nvPr/>
        </p:nvSpPr>
        <p:spPr>
          <a:xfrm>
            <a:off x="2907304" y="5105400"/>
            <a:ext cx="1055096" cy="1015663"/>
          </a:xfrm>
          <a:prstGeom prst="rect">
            <a:avLst/>
          </a:prstGeom>
          <a:noFill/>
        </p:spPr>
        <p:txBody>
          <a:bodyPr wrap="none" rtlCol="0">
            <a:spAutoFit/>
          </a:bodyPr>
          <a:lstStyle/>
          <a:p>
            <a:pPr algn="ctr"/>
            <a:r>
              <a:rPr lang="en-US" sz="2000" dirty="0" smtClean="0">
                <a:solidFill>
                  <a:srgbClr val="004A80"/>
                </a:solidFill>
              </a:rPr>
              <a:t>Actress</a:t>
            </a:r>
          </a:p>
          <a:p>
            <a:pPr algn="ctr"/>
            <a:r>
              <a:rPr lang="en-US" sz="2000" dirty="0" smtClean="0">
                <a:solidFill>
                  <a:srgbClr val="004A80"/>
                </a:solidFill>
              </a:rPr>
              <a:t>Amanda</a:t>
            </a:r>
          </a:p>
          <a:p>
            <a:pPr algn="ctr"/>
            <a:r>
              <a:rPr lang="en-US" sz="2000" dirty="0" err="1" smtClean="0">
                <a:solidFill>
                  <a:srgbClr val="004A80"/>
                </a:solidFill>
              </a:rPr>
              <a:t>Bynes</a:t>
            </a:r>
            <a:endParaRPr lang="en-US" sz="2000" dirty="0">
              <a:solidFill>
                <a:srgbClr val="004A80"/>
              </a:solidFill>
            </a:endParaRPr>
          </a:p>
        </p:txBody>
      </p:sp>
    </p:spTree>
    <p:extLst>
      <p:ext uri="{BB962C8B-B14F-4D97-AF65-F5344CB8AC3E}">
        <p14:creationId xmlns="" xmlns:p14="http://schemas.microsoft.com/office/powerpoint/2010/main" val="3336248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ythbusters2.jpg"/>
          <p:cNvPicPr>
            <a:picLocks noGrp="1" noChangeAspect="1"/>
          </p:cNvPicPr>
          <p:nvPr>
            <p:ph idx="1"/>
          </p:nvPr>
        </p:nvPicPr>
        <p:blipFill>
          <a:blip r:embed="rId3" cstate="print"/>
          <a:stretch>
            <a:fillRect/>
          </a:stretch>
        </p:blipFill>
        <p:spPr>
          <a:xfrm>
            <a:off x="-914400" y="-533400"/>
            <a:ext cx="11582400" cy="8686800"/>
          </a:xfrm>
        </p:spPr>
      </p:pic>
      <p:sp>
        <p:nvSpPr>
          <p:cNvPr id="7" name="TextBox 6"/>
          <p:cNvSpPr txBox="1"/>
          <p:nvPr/>
        </p:nvSpPr>
        <p:spPr>
          <a:xfrm>
            <a:off x="-457200" y="4572000"/>
            <a:ext cx="9372600" cy="1200329"/>
          </a:xfrm>
          <a:prstGeom prst="rect">
            <a:avLst/>
          </a:prstGeom>
          <a:noFill/>
        </p:spPr>
        <p:txBody>
          <a:bodyPr wrap="square" rtlCol="0">
            <a:spAutoFit/>
          </a:bodyPr>
          <a:lstStyle/>
          <a:p>
            <a:pPr algn="ctr"/>
            <a:r>
              <a:rPr lang="en-US" sz="3600" dirty="0" smtClean="0">
                <a:solidFill>
                  <a:schemeClr val="accent6"/>
                </a:solidFill>
                <a:effectLst>
                  <a:outerShdw blurRad="38100" dist="38100" dir="2700000" algn="tl">
                    <a:srgbClr val="000000">
                      <a:alpha val="43137"/>
                    </a:srgbClr>
                  </a:outerShdw>
                </a:effectLst>
                <a:latin typeface="Arial Rounded MT Bold" pitchFamily="34" charset="0"/>
              </a:rPr>
              <a:t>MYTH: </a:t>
            </a:r>
            <a:r>
              <a:rPr lang="en-US" sz="3600" dirty="0" smtClean="0">
                <a:effectLst>
                  <a:outerShdw blurRad="38100" dist="38100" dir="2700000" algn="tl">
                    <a:srgbClr val="000000">
                      <a:alpha val="43137"/>
                    </a:srgbClr>
                  </a:outerShdw>
                </a:effectLst>
                <a:latin typeface="Arial Rounded MT Bold" pitchFamily="34" charset="0"/>
              </a:rPr>
              <a:t>Personality disorders are just an excuse to “be a jerk.”</a:t>
            </a:r>
            <a:endParaRPr lang="en-US" sz="3600" dirty="0">
              <a:effectLst>
                <a:outerShdw blurRad="38100" dist="38100" dir="2700000" algn="tl">
                  <a:srgbClr val="000000">
                    <a:alpha val="43137"/>
                  </a:srgbClr>
                </a:outerShdw>
              </a:effectLst>
              <a:latin typeface="Arial Rounded MT Bold" pitchFamily="34" charset="0"/>
            </a:endParaRPr>
          </a:p>
        </p:txBody>
      </p:sp>
    </p:spTree>
    <p:extLst>
      <p:ext uri="{BB962C8B-B14F-4D97-AF65-F5344CB8AC3E}">
        <p14:creationId xmlns="" xmlns:p14="http://schemas.microsoft.com/office/powerpoint/2010/main" val="42015458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Autofit/>
          </a:bodyPr>
          <a:lstStyle/>
          <a:p>
            <a:r>
              <a:rPr lang="en-US" sz="4800" dirty="0" smtClean="0">
                <a:solidFill>
                  <a:srgbClr val="004A80"/>
                </a:solidFill>
                <a:effectLst>
                  <a:outerShdw blurRad="38100" dist="38100" dir="2700000" algn="tl">
                    <a:srgbClr val="000000">
                      <a:alpha val="43137"/>
                    </a:srgbClr>
                  </a:outerShdw>
                </a:effectLst>
                <a:latin typeface="Franklin Gothic Demi" pitchFamily="34" charset="0"/>
              </a:rPr>
              <a:t>Personality Disorders</a:t>
            </a:r>
            <a:r>
              <a:rPr lang="en-US" sz="4800" dirty="0" smtClean="0">
                <a:solidFill>
                  <a:srgbClr val="004A80"/>
                </a:solidFill>
                <a:effectLst>
                  <a:outerShdw blurRad="38100" dist="38100" dir="2700000" algn="tl">
                    <a:srgbClr val="000000">
                      <a:alpha val="43137"/>
                    </a:srgbClr>
                  </a:outerShdw>
                </a:effectLst>
              </a:rPr>
              <a:t/>
            </a:r>
            <a:br>
              <a:rPr lang="en-US" sz="4800" dirty="0" smtClean="0">
                <a:solidFill>
                  <a:srgbClr val="004A80"/>
                </a:solidFill>
                <a:effectLst>
                  <a:outerShdw blurRad="38100" dist="38100" dir="2700000" algn="tl">
                    <a:srgbClr val="000000">
                      <a:alpha val="43137"/>
                    </a:srgbClr>
                  </a:outerShdw>
                </a:effectLst>
              </a:rPr>
            </a:br>
            <a:r>
              <a:rPr lang="en-US" sz="2400" dirty="0" smtClean="0">
                <a:solidFill>
                  <a:srgbClr val="004A80"/>
                </a:solidFill>
                <a:latin typeface="+mn-lt"/>
              </a:rPr>
              <a:t>Personality disorders create rigid and unhealthy patterns of thinking, functioning and behaving which impacts </a:t>
            </a:r>
            <a:br>
              <a:rPr lang="en-US" sz="2400" dirty="0" smtClean="0">
                <a:solidFill>
                  <a:srgbClr val="004A80"/>
                </a:solidFill>
                <a:latin typeface="+mn-lt"/>
              </a:rPr>
            </a:br>
            <a:r>
              <a:rPr lang="en-US" sz="2400" dirty="0" smtClean="0">
                <a:solidFill>
                  <a:srgbClr val="004A80"/>
                </a:solidFill>
                <a:latin typeface="+mn-lt"/>
              </a:rPr>
              <a:t>perceptions of relationships and situations.</a:t>
            </a:r>
            <a:r>
              <a:rPr lang="en-US" sz="4800" dirty="0" smtClean="0">
                <a:solidFill>
                  <a:srgbClr val="004A80"/>
                </a:solidFill>
                <a:effectLst>
                  <a:outerShdw blurRad="38100" dist="38100" dir="2700000" algn="tl">
                    <a:srgbClr val="000000">
                      <a:alpha val="43137"/>
                    </a:srgbClr>
                  </a:outerShdw>
                </a:effectLst>
                <a:latin typeface="+mn-lt"/>
              </a:rPr>
              <a:t/>
            </a:r>
            <a:br>
              <a:rPr lang="en-US" sz="4800" dirty="0" smtClean="0">
                <a:solidFill>
                  <a:srgbClr val="004A80"/>
                </a:solidFill>
                <a:effectLst>
                  <a:outerShdw blurRad="38100" dist="38100" dir="2700000" algn="tl">
                    <a:srgbClr val="000000">
                      <a:alpha val="43137"/>
                    </a:srgbClr>
                  </a:outerShdw>
                </a:effectLst>
                <a:latin typeface="+mn-lt"/>
              </a:rPr>
            </a:br>
            <a:endParaRPr lang="en-US" sz="4800" dirty="0">
              <a:solidFill>
                <a:srgbClr val="004A80"/>
              </a:solidFill>
              <a:effectLst>
                <a:outerShdw blurRad="38100" dist="38100" dir="2700000" algn="tl">
                  <a:srgbClr val="000000">
                    <a:alpha val="43137"/>
                  </a:srgbClr>
                </a:outerShdw>
              </a:effectLst>
              <a:latin typeface="+mn-lt"/>
            </a:endParaRPr>
          </a:p>
        </p:txBody>
      </p:sp>
      <p:sp>
        <p:nvSpPr>
          <p:cNvPr id="4" name="AutoShape 2" descr="data:image/jpeg;base64,/9j/4AAQSkZJRgABAQAAAQABAAD/2wCEAAkGBxQSEhQUEBQVFRQXFBQVFBQUFBQVFRUVFBUXGBQUFBQYHCggGB0lHBQUITEhJSkrLi4uFx8zODMsNygtLisBCgoKDg0OGxAQGywmHyQsLCwsLCwsLCwsLCwsLCwsLywsLCwsLCwsLCwsLCwsLCwsLCwsLCwsLCwsLCwsLCwsLP/AABEIAQ4AuwMBIgACEQEDEQH/xAAcAAABBQEBAQAAAAAAAAAAAAACAQMEBQYHAAj/xABFEAACAQIDBAcECQIEAwkAAAABAgADEQQSIQUxQVEGEyJhcYGRBzJCoRQjUmKCscHR8HLhQ5KiwiQzYxUWRHOjsrPS8f/EABkBAAIDAQAAAAAAAAAAAAAAAAAEAQIDBf/EACoRAAICAQQBAwMEAwAAAAAAAAABAhEDBBIhMSIyQVFhcYETFEKhscHR/9oADAMBAAIRAxEAPwDW0xcXjoWQNhV86WO8aS0AlMc1OKki0lToELCCwgIQEuVECwgsILCCwAELCAhAQgIABaetDtPWgAGWUe1dmWu6DTiP1Ev7RbTHNhjljTLwm4u0YnLPZZo8dskNdk0PHkf2mXxOOpU2KvVpBhvHWLf85xcumyY3TQ7HJGQZWIVkZ9sYcb6qf5oi7XoHdVX5j85nsn8MtaJGWJli0sQj+4yt4EGOFZXokYKQSskZZMweyWfVuyPnNMcJTdRREpKPZW4fCNUayjxPKaXBYEU1sN/EyVhsItMWURwidjT6ZYlb7E8uVz4XRHZYGWSCIOWNGJmti1sjjkdJqlEz1PYlTu9ZosOhCgNv4xHRb4pxkjfPtbtMICEBCAhAR4wEAhARQIQEkBAItoQEK0AAtEtHLT1pAAASi6U9KKOBTt9uow7FIHU/eY/Cvf6AyX0j20mEpF27Tm4p0+Lt+w3kzh22cc1ao1So2aoxuba25Du/tKSlTpF1Hi2SukHSLEY57Oxy7lpISKYHeL9o95lFjSqWRLFvibl90eHOWtCgaVEudGcEKO7iZRCgSeZvzlE7LtUSMDTLG2+afA7N7Pb19QR4xnoxs1WvnHKx/n88Zpa7dXvAYbr8x/uPdvi2XJbpG+OFK2U30d1H1ZzW+FtH8Aw3+EPAdImpuBUBZb9pDpUA4lDubw7t3GSatIHtU/l+v85yHiUWt2amjDc/P+ofrMOH6katP2OpbHFCpTWrQsysNG494PIjlLHLOVdC9rNhMRkqN9W5AcHcD8NQfvxG/UadYtOjicdviI5E0+RoiCVjxEEiamYwRByx4iDaABAQwJ4CEBADwEICeAhASQPAQgJ4CEBADwEW0W0FKgOgkWSLaBXqhFZ2NlVSzHkFFyfQR2Zb2lYopgKir71VkpDvDG7j/KrDzg3SsErdHM+kO3qmNrFxcBuzTX7FO+mg4nf/AAWiYXYbsQAN++/5k8ZcdHNmBgHbVfhHP7x7uQmupUhOVk1DUqR04YFVsyWK2FUcAW7CjQce8689ZB/7v5SCAR6ggzpVOjGsThwRYiUWaaLPHBmQw1bSzW36ONLdzcj3xqtWKXzarxB3Ec+4j++7dZY3ZpUkp58/7+Eq8VT7Njw9VPDyhuTYbKI1XFdWQw1VuX80IgV9e0vl4nd4H893jDUlDZtUPLcO8D+coXW5Gy71O48CDw8DwM0ozHDaoORG4/ZPEeE6D0A2/wBav0eqfraYuh+3TH6re3pOdM1teXHmO/v/AGMt+i+JFPGUH5uEPhUGU39QfK81xS2yM8sd0TrpEEiOkQSJ0BEaIg2jhEG0ACAhATwEICAHgIQE8BFEAPAQp4RYAQtqYxaaEsQoAuSxCgDvJ3RnZFYMAVbMDqGvcG44EcJyXp90kXG1DSRr4dXZiQ1s+QlVOl7rZSw55wdCJa9B8aFRPotQZgO1h3NicvFOemtx+k5ufN+nJZHdf6GoY7jR1mYr2tUs2CWxs3XKqnvdHT/cZqdmbRWst10YaMp0IPIiQOmWzuvwrDS6MlUX/wCmwJHmuYecd3xnj3R5Rik1KmY7Z6BVVRuAAHgJd4VN0qMGlt8u8KwE4yVyOu+ibl0kWsZYU2UjeB4ylxO28MGsKmY/cBYeoFow4Nrgx3V2M1lma28pXtAaX1M0b4+lV0pOpPLcfQ75W4zChxZt0xXjLk1S3IyD1RuPH4e/7vjI7gMMp1Hwnda/D+cY7tnZ7Utd68O6QsGxr1Fprq7G3d4seEbjFVuQtJ87X2S6D3upNyPnzv8AzhFSoQLjepuPL/8APnLLG4XD07IGepVJUNVQdgMCNw3EevjImzsG1Sv1SjVjkHIXO+VTT6LSi4rk7lh6mZFb7Sq3qAYRE9RpBVVRuVQo8FFv0hETpnMGyINo4RBtABQIQnhFEAPRRPRYAKJU9LMSaeErENlLKUVvsl9C3kLnylsJmOnznqVAF9WJHMWyn5M0xzz2Y3I0xR3TSOI0MDUq1Kq00JZVc5Se1lQWCqN7vlF7C5NjIWHxGU9hsrA7t1iO/hNti8b1mQNhQctipDKrkaa5bMRuGu8WElPsypiBZsHVsT7zMtWwJ4Z1vcDwvOfDVNryj/aY7LB8MDYHTN0y/Sg2mi10Ha8H4VB46982HSHbi4jAVMlQWOQGpTOmXMCwPFDbgfnMU/s+cH6mpiKYvoGovb/QxjZ6JYkBlZqboVsx+uw723kWKZG9dZSDhCV45Vfaadf30/yUcW/UrI+D23UomyOK9Pxuy+c2Gytqiqtxy1HEeMyCdHKZpU6adiqrNnqkAlgwtzvpwFrazU9F9jdRUtmLjJqTv7prnjDuPZthc1xJcFdtik1Rj1jkU/s3sD4yNhulGHw4siZju0JLEnhoD6TW7Q2MtZSONjbzlMej46oUGoBkDhtLAk2sbtcEwxuNeROS2/Eh4PpNh8S1rZW3i4F781MulW+uun81j2ztg01sTSpgj3QANPOScWgUGZZXH2NMal7mZ25QzIQfKU2ydlMiO6qSbWN91uX7zQbQYEER7YtTsN4aD7THcJVTajReUVu3CYelemDUoCnlHWaWZWA3m/hraJ7MtnNVxL4hh2EUAcjUcEkDnYP+UtsTSdxRoOQCwVHy7gDa6qT85stl7Op4ektKkLKt/Ekm5JPEmN6SO5uQnq50kiQYhhmCROgc8AwYZiWgB4RREEWACxYkWACiZ/pVQLmmFZRcOCSRpuIPymgEwO2uk1OlWqhwSQ5C21JA0t8otqn4VXZvp4bpfY02xMFh8OoClMx3uSCxPHtGXasCLg3HMazH4MV69NalKkmVhdS1Rd3eBxj+HqPhbfSWo0VZic2fU8bBfiMrjySivTwaTxRf8uTS1cQqlVZgCxsovqx5AcZC23XHUVbEHs2tcfEbfqZT7S+j4t1qU6rKyK4LKGRmSzErSZ1tmJG/lccZQ45sFTJPVnrkRkWrVrUQUvfWwcnW9zccbSmTVcuPFfcrDFVPkmYeigGawBtHtji4qPzmcqbaUUxY3vYC2t77rWi0ukdTDm3VO6tuKDMD3H7JiSi7OnKq4NVTq5RxiYfHI5sT/aUmz3xmIBaoyUaZ3IEvUt3km1/KTcVs7QdVoyiwOtiBwbnJ6I8fcvazIB2TMzj8TcmN08WxurAhhvB/MHiJGqAnWVm7LwVEHEG8sNh1AHVMt7qzsb2CqtrknvLAecrqjayPiEBIO88P56S8UvcpNuuBzpN0ktVUUrfVnM+UaWzaZTxK6XM6rsLaIxFFKg4jtdzDf+/nPn/a9bLWbTjr4MBcfOdD9km0zepQJuN63421FvIn/LH8dQar3Obk8k/odMgmFEMaFgTBhGJABIs8J6ACxREiwAibSxYpr95gQvpv8riYyjshT2wgqXe3aAcDS/HnffNL0gS7Urm2j+fuyi2hgQ4Iu4BtmCOyhrfatvHdObqZv9Sn0joaePhx7kkV0QhKbFKepshspJtwG7v4E7uZjVFpv77ZuAubm2vfGDg0VQFS9tLat6Xi4bBUyP8AkjvuoH5zBy3PkYUEkVtTZOGOctY9zMxI7wd4kDpH0EoLTz0sQ4DMgFN6hqJdjYAXN+N95taW23GoYSxfqVLkAKLFjbU3A4fvM50p6YCui08OtgGDE5MmqggAE8NTwloqa9PBMlB+roh9GqNMUctVlDiqyImtyAoYMG3EXLDnu56SqX0p62Sk2gBINwlrcGHPv/KWXs62aKr1xjqQcPkq0zUW3bBfMad9QbMN3KL0m2Y2GrXS5Ui6njlPA941HfoeMvKm93DI0mRKWxuvh/8ASywvRjEkZq2KCDNZsrMdOYNx6SPitl0zamtWtUJBBfrGUA5h2ltvFr8bSBh61WodFI731A/Cd80GAweUXNyeLH+aSryJLhDuTxXlO/ouEMvhlpgKg0VbbyT5k6kyFiathLDGnhM7tTFATCKcmL3SA6zWJU0jmysKWBqNuPu/qYuIp6zS6ZVq0ZTpOn1qt9oD1Gn6iXXQPFGnjKJ+1lX0Nv8A2uZD6UYfs0z94j1F/wBIOxrrUpON6ureRH7xtS8ExJw82j6DnjPLuno8IgmJCMGSAGYT2cSNFlQJQaFIkNXkgUnSysEegT/1P9kpq+1kUXcgKOe6SfaFUBFIA9rt+hy2PqJzDpZXcUwDzAJvv7gP1nOy49+U6GKe3FbNNW9oNGkSAc/IqCb+e6ZrantArVC3VAIp5jMfTdMdEjEdPCIvLUzf0LKptMu+etes/NzYAcgo0jg24wN1p0geBybvDWVUSXeKD7RRZZrpl+3S7F3UisVKgBSqUwRbdY5b/Oa/YHSyrjgy4nKalPtqEULek1g9hxIIU+c5jJ2xNpHDV6dVfhbtAcUOjj0J8wJDwQ2uKSX2BZZKSlZ2jC1EsCLcJJxONAGlhIa4Sk4DruYBgVJAN9QbDTjOX9JMXUOIrUmdii1GAS+lr9m446W3xT9pJe47+6i+lyanbHSJbkUiHO6490eJ/SQtkYNq9S7XPFjwAlFsugarhVF76CdM2ZhFpIFXzPM85lkrGtq7Nsbc+WF1FhYaACwHK0q8Qnal5UFxK00ruYtZsjP9I6V6BP2SD6aH5EyvwGmXvBHmCbf7ZrNoYMNTKncQQfOZTDKVyht4Yg+On/1MZxyThQvNVOzvlA9lfAflCgUPdX+kflDnXRyWIYkUxJIEKLEEWVAWLBlNt7aJH1VM9ojtEfCDw8TKZMixx3Mvjg5ypFD0iqCtVbKbgdkd9t5HmTOY9Mqlqi0+QzEeO78j6zqeFw1tT85xfbeO6/EVav23OX+kdlAPICJaZuc3JjmoqEFBEOek/DbExNT/AJeHrvfitGqR6hbS2ToHtAgscMyKBcvVelSVQN5bO4sI+ImanrT1fssVurWNrq2ZT/S3Ed8bNSBA5PWjYcx2jTJ1O784AdN9nW1w+HNJzY0TYEm31bXK692o8AJnOkmzKlTF1npLmRmBDAjL7qgm/iDM7buBtY6gEadxms6LUsdjqoo4cggWLuyL1dJftOQPRRqfIkUmp/xr8muNwT8r/Bb9HtmdQt7XcjU/oO6abDTY7P6H0KaKHzVGAGZycuY8TlWwHhJi9HMOPgP+d/3iEtJkk7bQ6tXjSpJmLIjK0OM6Auw6A/w/9TfvEbYlA/B6M37yr0M/lAtZH4Zz7E07i0zm1sBrnHMX8dwPoZ1mv0concXXwI/USrx3RQZT1dS7WNlYAAnkTw8bSsdNlgyXqMckXyDQRZlcD02ogrSxgqYasTkIrU2VCw00qi6WPO9uRmqnXXKOaxDEg1qgUXMpqm0mubQcqCibEqVAoJY2AFyYomH6bbfLH6JhSGqswQ2I7JYfEfh0Oh4WJ0yyG6QJWabE7cpBW6t1Z1OXKCCVb7w4Smw9Em7NqTr5mZ7YmdVFRafWYZQEFYG9SqU0esEvcqSLKu/KBqd01NLEo1NXQhlZQysOIIuDObqN05c9I6GBRjHjtlXtzaApIedpYezfYwpUziHUCrX7Q0AK0/gHnv8ASUlbZy4rEJS1sTmfX4F96/ju850ekALAaAaAchGNLDjcZ6qXUSVVrBVLOQFUFmYmwAAuSTynz17ROnNTaFQ06RK4RT2E1Bq23VKg+YU7vGbb2zdJclNcFSPaqAPXIO6nfsJ+Ii57l75x+OCQylHnHBRHKOokctIABU7odp6aroZ0FxGPIaxpYe/arsN44iivxnhf3Rz0sYAgdE+jNbaFYUqAsosatUg5KS825k62Xee4XI+i+juw6OBoLRw62UasxtnqPxdzxJ+WgGgntg7Fo4OitHDrkQanizsd7u3Fj/bQSyELJoURbQM/KKFJ7pABFgIDk/z9oZsPGCq3/f8AaADRSJ1UkkQbSKJsr8cUSmzViq0wCXLkBAON76SgwHSvCVW6ujUAtouZGpoQBuQsBwHCV/SeucVUsdaKHsLwdhvqMOPd68dKHF4EEEEAg6EEXHpEp6xRlSHYaTdG5Pk0f/b1PElxRcMKbtTcDgykjzBsbHcYE5jUwr7PrDEYcE091WkNxTjb8+4906NgcWtamtSmbo4BU/oRwI3W7ozGamtyFpQcHtZeY/P1T9VbrMjZMxsM1tLnh4zmVHEKzI1NO2gKG++vWqLUU0ai7ho5dzrZV094Gb/bGM06pTqR2jyHLxMpsTsBKmVgWRlvqptmV8oqKeWYKBmGosLGZ5M8VPb8GmPC3HczPnE9VQXD9YMmVbLndcRXpg5C1FdxzvdAbghVL6gaMZWztUV8tYgq7Lfq8wAuAl7FKYC0x95vuNeVRxn0brBiaeWq7FgwH1b2FqVOiw92wyqENjpxveUOKxTIFpqV7HWgNZTYuxeoue2Z0TMRqTdr20yiC5XBL4fJY7G2+aWJzu5DZQHyoGpvdlugHvA23AX1vytOmbZ21TwtA1q2gC3C/Ext7o89JzLofglFU1qiN9Wfq6b2DPUI95wNAq3+fjK32ibZarUFItcizPyBPuoBwAGvmJeM0nsj3/gpKLknOXRl9rbQfEVqlaqbvUYseQvuUdwFgPCMUqfE+U8q84d5uLhR3B4R6rrTpIzuxsqKCWJ7h+vCJhMO9V0p0lLu7BUUb2Y6Af3n0P0E6GU9n0rmz4hwOtq/Pq6fJB87XPAAAzHQ32VJTtV2hao+8UBrSX/zD/iHu93+qdPSnYAAAACwA0AA3ADhDAhASCQLRRT5w7RRJoLPBYjGKTaIBAgRU5xyenpNAC0qtv4rq6JsbM/YXuv7xHgoPnaWbmY7pLjc1fIDpSUL+NwGb5ZPnF9RPZBs3wQ3TSK/KLWEZqU44GhTidnVKjGYcEaiZCt0aYMeqrvTS5IRb2W+pA13XJm8xFPSVrU9d01xZpY+iJ4o5F5FnhEJN21JNye8ywqNYRnD6CR8XW0l1winbor9r4gEEEAjvmQwOwOuqG2ZaIsAoOmhuALjRe4cbcpoXpms+X4R7x/2y/wuGCiw0AhGco9Fpwi1TKvGumFoPVbci8TqTuVdeZsJx+rWaozO5uzMWY8yTczbe0/a12TDKdB9Y/eTcID8z6TDCdDS49sdz7ZztTk3Sr4DnhBvNL7P+jv07GJTcfVIOsrd6KRZPxEgeGblGhY6F7HOiXVp9Orr23W2HB+Gm2+r4tuH3f6p1MCNUlAAAFgNABuAG4CPCQSEBCiCLJIPT156AwkgKTF4xkva0PDG6i8gB6eiTxkgMVqgUFm0ABJPcNTOVYLHGqDVO+q71PJ2JUeS5R5TXe07an0fZ2IYGzOopLzvVOUkeALHynOthYsGjSt9hR8hENYm0h/R1bNRTePLK6g8lU6k5o80OVVvILrrJzPIjjWVkiYkzNYSm2litQiasdB3cye6O7QxuUab9wHEngBF2XgbEs/vnf3fdHdN2Uiq5JWzcIEUD1PM8THsZiVRWZjZVBZj3AXMcq1MqzD+0HauWh1anWobH+gat66DzmmOG6SRnknUXIwO0cca9apVbe7FrchuUeQAHlGLwAZ6866VHIbscvO2+xTZop4N6596vUNjx6uldFH+brD5zh959JdBqHV4DCLuP0emT4uoZvmxgBqEMeBkVGjytAkevFvAvPXkkBXnoN4haADeKXSOUdwjOIrDcd+sOidJBJJiMYgiMYAce9vW0j/w2HG7tVn8fcQfNz6TE9EcdoUPA6HxubS59pdb6TUr1Ab5H7H9NPs6eVz5zLdF8OzGo1wAMupHHXkRFptTgxvHGUJo6Phq0mK8zez8bf8AL0ltTrzmThR0k7LZXgmR6dWHnmbCiHgcIS3WVd/wjgo/eW4rASp+mCRsRtEC+s3S5KNfJL2hj9d+6cu6VY/rsQ2vZTsL5e8fUn0l1tPbOjG+uvrwmOJ4mPabFT3MR1WRNKKEnhEvDSOCQlT3T4H8p9SbPp5KdNfsoi+igfpPmXZ9DrKtKnvz1KaW553C/rPqJBAB+m0fDSJCWrACYjwi0jI8cJgA7miiRS5hLWgB7FDdHMOdJHxFTXyjuF3SGSSxKjpXtP6NhMRX406TsO9rHKPW0tgZy/277X6vB06AOteoCR9ylZj/AKurkAcZqbYqMpUkG4sdDxkShiGAIDEAnUCMgRwrBRS9iXOT7ZYbH2oaTWJ7J39x5zd4LF3F5zOX/R3aNuwx3bvCL6jCpLchrS5tr2s6BQryR10psPXkoVpzXHk6hk6m3pHWvXxHZo03cn7Ck+pG6dQwPRDB0t1BWPOoTU+TG0vqKhRZQFHIAAegnXjhijiy1E5HBNv7Jr4bIMQArOCwTMCwAIF2A3Xvp4GU87L0z6DfTX66nVKVcoXK+tMhb2GguupOuvhOX7c6O4nCH/iKRVeFRe1TP4xoPA2M1qjG7KkwxAEcEANX7MMB120aF91PPWP4Fsv+pkn0GonIvYfgbvia54CnSU+JLv8AlTnXlgB4iNsskLDCSQIYe0l0KoMRsODGDhyuogBPNMGNtSgUqp4yQHvIAranvGTMMdJErcfGScM2khkoku2k+evbXtTrdodWD2aFNU/G/bf5FPSd+xFUKCToACSe4C5nyftrHnEYitXP+JVd9eTMSo8hYeUEBFpw7wKcWSQCYdKoVII3gwGiQA2ezcfmUESzGJmF2di8htwP5zQribiI5cNM6eDPceTsatDDSOrQw0fOYSA0I6ix1B3g7jGQ0INADDe0Xo3hKeEqYinRWnVU07GndAc9RVN0HZOhPCconX/axUP0EAca9MHwAdvzAnH7yAO6ex3ChNnhuNWtVc/hIpj/AOObxTMz0DpBNn4Qc6CN51BnPzaaNWgA+pjitGAYamAD4eFpGLQSpG4wAfyQWFo115G+DVxGh8IARKlSSsM8yO0ttAY/C4YHVlq1WHIKjBL+Jzn8M0+HeQySj9p21Oo2diWBszoKS233qnISPAEnynzbOv8At22h9XhqA+J3qt+ABVH/AKh9Jx+CBjibp6eESSQeaDCMKhRZ2CqLkwBKwPDyHObBdiqAB1xuFW9kJGawzWI4XvF2NsJadmftP8h4S+FCJ5dSrqJ0MOkdXJ0bVXjitIiPHVaOnOJQaGGkZWhhoEmU9qmEepg1amLinVDuB9nIy5vIsJyETtfT7ElMBXI+IKnlUdVPyJnE3Oh8DIA+iehVRzgMISP/AA9IeQQAHzABl+lU8RaVWytop1dMKpChECjTRcosPSXNCsG4QANKkdVo31Y8PCIwI74AP3gljGkxEeDSQALxjE1bKbySZS9LcQaWDxFRd6UajDxCEiAHLujG0fpW26lYnsqlYU/6EtTW3jmLeZnXMPXFvlPmHAYupRbPRco1iuZd9jvEsm6W43KV+kPY/wBIPkwF5Vpkov8A2xbS63aGQHs0aSU/xNd2+TKPKYaSKatWdmdiWIZ2ZiWLEC5uTvJjVaiVte2oB05GH0A9PT0n7K2b1tyTZQdbbz+0JSUVbJjFydIj4TCNUNlHieAmv2RsxaQ01J3k7zCwuHVBZRYDlJiNaIZcznwujp4NOocvsl0wI71glc+I0kVsWZiojDkf/9k="/>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xQSEhQUEBQVFRQXFBQVFBQUFBQVFRUVFBUXGBQUFBQYHCggGB0lHBQUITEhJSkrLi4uFx8zODMsNygtLisBCgoKDg0OGxAQGywmHyQsLCwsLCwsLCwsLCwsLCwsLywsLCwsLCwsLCwsLCwsLCwsLCwsLCwsLCwsLCwsLCwsLP/AABEIAQ4AuwMBIgACEQEDEQH/xAAcAAABBQEBAQAAAAAAAAAAAAACAQMEBQYHAAj/xABFEAACAQIDBAcECQIEAwkAAAABAgADEQQSIQUxQVEGEyJhcYGRBzJCoRQjUmKCscHR8HLhQ5KiwiQzYxUWRHOjsrPS8f/EABkBAAIDAQAAAAAAAAAAAAAAAAAEAQIDBf/EACoRAAICAQQBAwMEAwAAAAAAAAABAhEDBBIhMSIyQVFhcYETFEKhscHR/9oADAMBAAIRAxEAPwDW0xcXjoWQNhV86WO8aS0AlMc1OKki0lToELCCwgIQEuVECwgsILCCwAELCAhAQgIABaetDtPWgAGWUe1dmWu6DTiP1Ev7RbTHNhjljTLwm4u0YnLPZZo8dskNdk0PHkf2mXxOOpU2KvVpBhvHWLf85xcumyY3TQ7HJGQZWIVkZ9sYcb6qf5oi7XoHdVX5j85nsn8MtaJGWJli0sQj+4yt4EGOFZXokYKQSskZZMweyWfVuyPnNMcJTdRREpKPZW4fCNUayjxPKaXBYEU1sN/EyVhsItMWURwidjT6ZYlb7E8uVz4XRHZYGWSCIOWNGJmti1sjjkdJqlEz1PYlTu9ZosOhCgNv4xHRb4pxkjfPtbtMICEBCAhAR4wEAhARQIQEkBAItoQEK0AAtEtHLT1pAAASi6U9KKOBTt9uow7FIHU/eY/Cvf6AyX0j20mEpF27Tm4p0+Lt+w3kzh22cc1ao1So2aoxuba25Du/tKSlTpF1Hi2SukHSLEY57Oxy7lpISKYHeL9o95lFjSqWRLFvibl90eHOWtCgaVEudGcEKO7iZRCgSeZvzlE7LtUSMDTLG2+afA7N7Pb19QR4xnoxs1WvnHKx/n88Zpa7dXvAYbr8x/uPdvi2XJbpG+OFK2U30d1H1ZzW+FtH8Aw3+EPAdImpuBUBZb9pDpUA4lDubw7t3GSatIHtU/l+v85yHiUWt2amjDc/P+ofrMOH6katP2OpbHFCpTWrQsysNG494PIjlLHLOVdC9rNhMRkqN9W5AcHcD8NQfvxG/UadYtOjicdviI5E0+RoiCVjxEEiamYwRByx4iDaABAQwJ4CEBADwEICeAhASQPAQgJ4CEBADwEW0W0FKgOgkWSLaBXqhFZ2NlVSzHkFFyfQR2Zb2lYopgKir71VkpDvDG7j/KrDzg3SsErdHM+kO3qmNrFxcBuzTX7FO+mg4nf/AAWiYXYbsQAN++/5k8ZcdHNmBgHbVfhHP7x7uQmupUhOVk1DUqR04YFVsyWK2FUcAW7CjQce8689ZB/7v5SCAR6ggzpVOjGsThwRYiUWaaLPHBmQw1bSzW36ONLdzcj3xqtWKXzarxB3Ec+4j++7dZY3ZpUkp58/7+Eq8VT7Njw9VPDyhuTYbKI1XFdWQw1VuX80IgV9e0vl4nd4H893jDUlDZtUPLcO8D+coXW5Gy71O48CDw8DwM0ozHDaoORG4/ZPEeE6D0A2/wBav0eqfraYuh+3TH6re3pOdM1teXHmO/v/AGMt+i+JFPGUH5uEPhUGU39QfK81xS2yM8sd0TrpEEiOkQSJ0BEaIg2jhEG0ACAhATwEICAHgIQE8BFEAPAQp4RYAQtqYxaaEsQoAuSxCgDvJ3RnZFYMAVbMDqGvcG44EcJyXp90kXG1DSRr4dXZiQ1s+QlVOl7rZSw55wdCJa9B8aFRPotQZgO1h3NicvFOemtx+k5ufN+nJZHdf6GoY7jR1mYr2tUs2CWxs3XKqnvdHT/cZqdmbRWst10YaMp0IPIiQOmWzuvwrDS6MlUX/wCmwJHmuYecd3xnj3R5Rik1KmY7Z6BVVRuAAHgJd4VN0qMGlt8u8KwE4yVyOu+ibl0kWsZYU2UjeB4ylxO28MGsKmY/cBYeoFow4Nrgx3V2M1lma28pXtAaX1M0b4+lV0pOpPLcfQ75W4zChxZt0xXjLk1S3IyD1RuPH4e/7vjI7gMMp1Hwnda/D+cY7tnZ7Utd68O6QsGxr1Fprq7G3d4seEbjFVuQtJ87X2S6D3upNyPnzv8AzhFSoQLjepuPL/8APnLLG4XD07IGepVJUNVQdgMCNw3EevjImzsG1Sv1SjVjkHIXO+VTT6LSi4rk7lh6mZFb7Sq3qAYRE9RpBVVRuVQo8FFv0hETpnMGyINo4RBtABQIQnhFEAPRRPRYAKJU9LMSaeErENlLKUVvsl9C3kLnylsJmOnznqVAF9WJHMWyn5M0xzz2Y3I0xR3TSOI0MDUq1Kq00JZVc5Se1lQWCqN7vlF7C5NjIWHxGU9hsrA7t1iO/hNti8b1mQNhQctipDKrkaa5bMRuGu8WElPsypiBZsHVsT7zMtWwJ4Z1vcDwvOfDVNryj/aY7LB8MDYHTN0y/Sg2mi10Ha8H4VB46982HSHbi4jAVMlQWOQGpTOmXMCwPFDbgfnMU/s+cH6mpiKYvoGovb/QxjZ6JYkBlZqboVsx+uw723kWKZG9dZSDhCV45Vfaadf30/yUcW/UrI+D23UomyOK9Pxuy+c2Gytqiqtxy1HEeMyCdHKZpU6adiqrNnqkAlgwtzvpwFrazU9F9jdRUtmLjJqTv7prnjDuPZthc1xJcFdtik1Rj1jkU/s3sD4yNhulGHw4siZju0JLEnhoD6TW7Q2MtZSONjbzlMej46oUGoBkDhtLAk2sbtcEwxuNeROS2/Eh4PpNh8S1rZW3i4F781MulW+uun81j2ztg01sTSpgj3QANPOScWgUGZZXH2NMal7mZ25QzIQfKU2ydlMiO6qSbWN91uX7zQbQYEER7YtTsN4aD7THcJVTajReUVu3CYelemDUoCnlHWaWZWA3m/hraJ7MtnNVxL4hh2EUAcjUcEkDnYP+UtsTSdxRoOQCwVHy7gDa6qT85stl7Op4ektKkLKt/Ekm5JPEmN6SO5uQnq50kiQYhhmCROgc8AwYZiWgB4RREEWACxYkWACiZ/pVQLmmFZRcOCSRpuIPymgEwO2uk1OlWqhwSQ5C21JA0t8otqn4VXZvp4bpfY02xMFh8OoClMx3uSCxPHtGXasCLg3HMazH4MV69NalKkmVhdS1Rd3eBxj+HqPhbfSWo0VZic2fU8bBfiMrjySivTwaTxRf8uTS1cQqlVZgCxsovqx5AcZC23XHUVbEHs2tcfEbfqZT7S+j4t1qU6rKyK4LKGRmSzErSZ1tmJG/lccZQ45sFTJPVnrkRkWrVrUQUvfWwcnW9zccbSmTVcuPFfcrDFVPkmYeigGawBtHtji4qPzmcqbaUUxY3vYC2t77rWi0ukdTDm3VO6tuKDMD3H7JiSi7OnKq4NVTq5RxiYfHI5sT/aUmz3xmIBaoyUaZ3IEvUt3km1/KTcVs7QdVoyiwOtiBwbnJ6I8fcvazIB2TMzj8TcmN08WxurAhhvB/MHiJGqAnWVm7LwVEHEG8sNh1AHVMt7qzsb2CqtrknvLAecrqjayPiEBIO88P56S8UvcpNuuBzpN0ktVUUrfVnM+UaWzaZTxK6XM6rsLaIxFFKg4jtdzDf+/nPn/a9bLWbTjr4MBcfOdD9km0zepQJuN63421FvIn/LH8dQar3Obk8k/odMgmFEMaFgTBhGJABIs8J6ACxREiwAibSxYpr95gQvpv8riYyjshT2wgqXe3aAcDS/HnffNL0gS7Urm2j+fuyi2hgQ4Iu4BtmCOyhrfatvHdObqZv9Sn0joaePhx7kkV0QhKbFKepshspJtwG7v4E7uZjVFpv77ZuAubm2vfGDg0VQFS9tLat6Xi4bBUyP8AkjvuoH5zBy3PkYUEkVtTZOGOctY9zMxI7wd4kDpH0EoLTz0sQ4DMgFN6hqJdjYAXN+N95taW23GoYSxfqVLkAKLFjbU3A4fvM50p6YCui08OtgGDE5MmqggAE8NTwloqa9PBMlB+roh9GqNMUctVlDiqyImtyAoYMG3EXLDnu56SqX0p62Sk2gBINwlrcGHPv/KWXs62aKr1xjqQcPkq0zUW3bBfMad9QbMN3KL0m2Y2GrXS5Ui6njlPA941HfoeMvKm93DI0mRKWxuvh/8ASywvRjEkZq2KCDNZsrMdOYNx6SPitl0zamtWtUJBBfrGUA5h2ltvFr8bSBh61WodFI731A/Cd80GAweUXNyeLH+aSryJLhDuTxXlO/ouEMvhlpgKg0VbbyT5k6kyFiathLDGnhM7tTFATCKcmL3SA6zWJU0jmysKWBqNuPu/qYuIp6zS6ZVq0ZTpOn1qt9oD1Gn6iXXQPFGnjKJ+1lX0Nv8A2uZD6UYfs0z94j1F/wBIOxrrUpON6ureRH7xtS8ExJw82j6DnjPLuno8IgmJCMGSAGYT2cSNFlQJQaFIkNXkgUnSysEegT/1P9kpq+1kUXcgKOe6SfaFUBFIA9rt+hy2PqJzDpZXcUwDzAJvv7gP1nOy49+U6GKe3FbNNW9oNGkSAc/IqCb+e6ZrantArVC3VAIp5jMfTdMdEjEdPCIvLUzf0LKptMu+etes/NzYAcgo0jg24wN1p0geBybvDWVUSXeKD7RRZZrpl+3S7F3UisVKgBSqUwRbdY5b/Oa/YHSyrjgy4nKalPtqEULek1g9hxIIU+c5jJ2xNpHDV6dVfhbtAcUOjj0J8wJDwQ2uKSX2BZZKSlZ2jC1EsCLcJJxONAGlhIa4Sk4DruYBgVJAN9QbDTjOX9JMXUOIrUmdii1GAS+lr9m446W3xT9pJe47+6i+lyanbHSJbkUiHO6490eJ/SQtkYNq9S7XPFjwAlFsugarhVF76CdM2ZhFpIFXzPM85lkrGtq7Nsbc+WF1FhYaACwHK0q8Qnal5UFxK00ruYtZsjP9I6V6BP2SD6aH5EyvwGmXvBHmCbf7ZrNoYMNTKncQQfOZTDKVyht4Yg+On/1MZxyThQvNVOzvlA9lfAflCgUPdX+kflDnXRyWIYkUxJIEKLEEWVAWLBlNt7aJH1VM9ojtEfCDw8TKZMixx3Mvjg5ypFD0iqCtVbKbgdkd9t5HmTOY9Mqlqi0+QzEeO78j6zqeFw1tT85xfbeO6/EVav23OX+kdlAPICJaZuc3JjmoqEFBEOek/DbExNT/AJeHrvfitGqR6hbS2ToHtAgscMyKBcvVelSVQN5bO4sI+ImanrT1fssVurWNrq2ZT/S3Ed8bNSBA5PWjYcx2jTJ1O784AdN9nW1w+HNJzY0TYEm31bXK692o8AJnOkmzKlTF1npLmRmBDAjL7qgm/iDM7buBtY6gEadxms6LUsdjqoo4cggWLuyL1dJftOQPRRqfIkUmp/xr8muNwT8r/Bb9HtmdQt7XcjU/oO6abDTY7P6H0KaKHzVGAGZycuY8TlWwHhJi9HMOPgP+d/3iEtJkk7bQ6tXjSpJmLIjK0OM6Auw6A/w/9TfvEbYlA/B6M37yr0M/lAtZH4Zz7E07i0zm1sBrnHMX8dwPoZ1mv0concXXwI/USrx3RQZT1dS7WNlYAAnkTw8bSsdNlgyXqMckXyDQRZlcD02ogrSxgqYasTkIrU2VCw00qi6WPO9uRmqnXXKOaxDEg1qgUXMpqm0mubQcqCibEqVAoJY2AFyYomH6bbfLH6JhSGqswQ2I7JYfEfh0Oh4WJ0yyG6QJWabE7cpBW6t1Z1OXKCCVb7w4Smw9Em7NqTr5mZ7YmdVFRafWYZQEFYG9SqU0esEvcqSLKu/KBqd01NLEo1NXQhlZQysOIIuDObqN05c9I6GBRjHjtlXtzaApIedpYezfYwpUziHUCrX7Q0AK0/gHnv8ASUlbZy4rEJS1sTmfX4F96/ju850ekALAaAaAchGNLDjcZ6qXUSVVrBVLOQFUFmYmwAAuSTynz17ROnNTaFQ06RK4RT2E1Bq23VKg+YU7vGbb2zdJclNcFSPaqAPXIO6nfsJ+Ii57l75x+OCQylHnHBRHKOokctIABU7odp6aroZ0FxGPIaxpYe/arsN44iivxnhf3Rz0sYAgdE+jNbaFYUqAsosatUg5KS825k62Xee4XI+i+juw6OBoLRw62UasxtnqPxdzxJ+WgGgntg7Fo4OitHDrkQanizsd7u3Fj/bQSyELJoURbQM/KKFJ7pABFgIDk/z9oZsPGCq3/f8AaADRSJ1UkkQbSKJsr8cUSmzViq0wCXLkBAON76SgwHSvCVW6ujUAtouZGpoQBuQsBwHCV/SeucVUsdaKHsLwdhvqMOPd68dKHF4EEEEAg6EEXHpEp6xRlSHYaTdG5Pk0f/b1PElxRcMKbtTcDgykjzBsbHcYE5jUwr7PrDEYcE091WkNxTjb8+4906NgcWtamtSmbo4BU/oRwI3W7ozGamtyFpQcHtZeY/P1T9VbrMjZMxsM1tLnh4zmVHEKzI1NO2gKG++vWqLUU0ai7ho5dzrZV094Gb/bGM06pTqR2jyHLxMpsTsBKmVgWRlvqptmV8oqKeWYKBmGosLGZ5M8VPb8GmPC3HczPnE9VQXD9YMmVbLndcRXpg5C1FdxzvdAbghVL6gaMZWztUV8tYgq7Lfq8wAuAl7FKYC0x95vuNeVRxn0brBiaeWq7FgwH1b2FqVOiw92wyqENjpxveUOKxTIFpqV7HWgNZTYuxeoue2Z0TMRqTdr20yiC5XBL4fJY7G2+aWJzu5DZQHyoGpvdlugHvA23AX1vytOmbZ21TwtA1q2gC3C/Ext7o89JzLofglFU1qiN9Wfq6b2DPUI95wNAq3+fjK32ibZarUFItcizPyBPuoBwAGvmJeM0nsj3/gpKLknOXRl9rbQfEVqlaqbvUYseQvuUdwFgPCMUqfE+U8q84d5uLhR3B4R6rrTpIzuxsqKCWJ7h+vCJhMO9V0p0lLu7BUUb2Y6Af3n0P0E6GU9n0rmz4hwOtq/Pq6fJB87XPAAAzHQ32VJTtV2hao+8UBrSX/zD/iHu93+qdPSnYAAAACwA0AA3ADhDAhASCQLRRT5w7RRJoLPBYjGKTaIBAgRU5xyenpNAC0qtv4rq6JsbM/YXuv7xHgoPnaWbmY7pLjc1fIDpSUL+NwGb5ZPnF9RPZBs3wQ3TSK/KLWEZqU44GhTidnVKjGYcEaiZCt0aYMeqrvTS5IRb2W+pA13XJm8xFPSVrU9d01xZpY+iJ4o5F5FnhEJN21JNye8ywqNYRnD6CR8XW0l1winbor9r4gEEEAjvmQwOwOuqG2ZaIsAoOmhuALjRe4cbcpoXpms+X4R7x/2y/wuGCiw0AhGco9Fpwi1TKvGumFoPVbci8TqTuVdeZsJx+rWaozO5uzMWY8yTczbe0/a12TDKdB9Y/eTcID8z6TDCdDS49sdz7ZztTk3Sr4DnhBvNL7P+jv07GJTcfVIOsrd6KRZPxEgeGblGhY6F7HOiXVp9Orr23W2HB+Gm2+r4tuH3f6p1MCNUlAAAFgNABuAG4CPCQSEBCiCLJIPT156AwkgKTF4xkva0PDG6i8gB6eiTxkgMVqgUFm0ABJPcNTOVYLHGqDVO+q71PJ2JUeS5R5TXe07an0fZ2IYGzOopLzvVOUkeALHynOthYsGjSt9hR8hENYm0h/R1bNRTePLK6g8lU6k5o80OVVvILrrJzPIjjWVkiYkzNYSm2litQiasdB3cye6O7QxuUab9wHEngBF2XgbEs/vnf3fdHdN2Uiq5JWzcIEUD1PM8THsZiVRWZjZVBZj3AXMcq1MqzD+0HauWh1anWobH+gat66DzmmOG6SRnknUXIwO0cca9apVbe7FrchuUeQAHlGLwAZ6866VHIbscvO2+xTZop4N6596vUNjx6uldFH+brD5zh959JdBqHV4DCLuP0emT4uoZvmxgBqEMeBkVGjytAkevFvAvPXkkBXnoN4haADeKXSOUdwjOIrDcd+sOidJBJJiMYgiMYAce9vW0j/w2HG7tVn8fcQfNz6TE9EcdoUPA6HxubS59pdb6TUr1Ab5H7H9NPs6eVz5zLdF8OzGo1wAMupHHXkRFptTgxvHGUJo6Phq0mK8zez8bf8AL0ltTrzmThR0k7LZXgmR6dWHnmbCiHgcIS3WVd/wjgo/eW4rASp+mCRsRtEC+s3S5KNfJL2hj9d+6cu6VY/rsQ2vZTsL5e8fUn0l1tPbOjG+uvrwmOJ4mPabFT3MR1WRNKKEnhEvDSOCQlT3T4H8p9SbPp5KdNfsoi+igfpPmXZ9DrKtKnvz1KaW553C/rPqJBAB+m0fDSJCWrACYjwi0jI8cJgA7miiRS5hLWgB7FDdHMOdJHxFTXyjuF3SGSSxKjpXtP6NhMRX406TsO9rHKPW0tgZy/277X6vB06AOteoCR9ylZj/AKurkAcZqbYqMpUkG4sdDxkShiGAIDEAnUCMgRwrBRS9iXOT7ZYbH2oaTWJ7J39x5zd4LF3F5zOX/R3aNuwx3bvCL6jCpLchrS5tr2s6BQryR10psPXkoVpzXHk6hk6m3pHWvXxHZo03cn7Ck+pG6dQwPRDB0t1BWPOoTU+TG0vqKhRZQFHIAAegnXjhijiy1E5HBNv7Jr4bIMQArOCwTMCwAIF2A3Xvp4GU87L0z6DfTX66nVKVcoXK+tMhb2GguupOuvhOX7c6O4nCH/iKRVeFRe1TP4xoPA2M1qjG7KkwxAEcEANX7MMB120aF91PPWP4Fsv+pkn0GonIvYfgbvia54CnSU+JLv8AlTnXlgB4iNsskLDCSQIYe0l0KoMRsODGDhyuogBPNMGNtSgUqp4yQHvIAranvGTMMdJErcfGScM2khkoku2k+evbXtTrdodWD2aFNU/G/bf5FPSd+xFUKCToACSe4C5nyftrHnEYitXP+JVd9eTMSo8hYeUEBFpw7wKcWSQCYdKoVII3gwGiQA2ezcfmUESzGJmF2di8htwP5zQribiI5cNM6eDPceTsatDDSOrQw0fOYSA0I6ix1B3g7jGQ0INADDe0Xo3hKeEqYinRWnVU07GndAc9RVN0HZOhPCconX/axUP0EAca9MHwAdvzAnH7yAO6ex3ChNnhuNWtVc/hIpj/AOObxTMz0DpBNn4Qc6CN51BnPzaaNWgA+pjitGAYamAD4eFpGLQSpG4wAfyQWFo115G+DVxGh8IARKlSSsM8yO0ttAY/C4YHVlq1WHIKjBL+Jzn8M0+HeQySj9p21Oo2diWBszoKS233qnISPAEnynzbOv8At22h9XhqA+J3qt+ABVH/AKh9Jx+CBjibp6eESSQeaDCMKhRZ2CqLkwBKwPDyHObBdiqAB1xuFW9kJGawzWI4XvF2NsJadmftP8h4S+FCJ5dSrqJ0MOkdXJ0bVXjitIiPHVaOnOJQaGGkZWhhoEmU9qmEepg1amLinVDuB9nIy5vIsJyETtfT7ElMBXI+IKnlUdVPyJnE3Oh8DIA+iehVRzgMISP/AA9IeQQAHzABl+lU8RaVWytop1dMKpChECjTRcosPSXNCsG4QANKkdVo31Y8PCIwI74AP3gljGkxEeDSQALxjE1bKbySZS9LcQaWDxFRd6UajDxCEiAHLujG0fpW26lYnsqlYU/6EtTW3jmLeZnXMPXFvlPmHAYupRbPRco1iuZd9jvEsm6W43KV+kPY/wBIPkwF5Vpkov8A2xbS63aGQHs0aSU/xNd2+TKPKYaSKatWdmdiWIZ2ZiWLEC5uTvJjVaiVte2oB05GH0A9PT0n7K2b1tyTZQdbbz+0JSUVbJjFydIj4TCNUNlHieAmv2RsxaQ01J3k7zCwuHVBZRYDlJiNaIZcznwujp4NOocvsl0wI71glc+I0kVsWZiojDkf/9k="/>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8" name="Picture 8" descr="Brandonmarshall.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48870" y="2286000"/>
            <a:ext cx="1465930" cy="259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132" name="Picture 12" descr="http://www.ynaija.com/wp-content/uploads/2013/04/angelina_jolie_1358840028_540x540.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784921" y="2438400"/>
            <a:ext cx="1749479" cy="24233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1" name="TextBox 10"/>
          <p:cNvSpPr txBox="1"/>
          <p:nvPr/>
        </p:nvSpPr>
        <p:spPr>
          <a:xfrm>
            <a:off x="799895" y="4953000"/>
            <a:ext cx="994182" cy="1015663"/>
          </a:xfrm>
          <a:prstGeom prst="rect">
            <a:avLst/>
          </a:prstGeom>
          <a:noFill/>
        </p:spPr>
        <p:txBody>
          <a:bodyPr wrap="none" rtlCol="0">
            <a:spAutoFit/>
          </a:bodyPr>
          <a:lstStyle/>
          <a:p>
            <a:pPr algn="ctr"/>
            <a:r>
              <a:rPr lang="en-US" sz="2000" dirty="0" smtClean="0">
                <a:solidFill>
                  <a:srgbClr val="004A80"/>
                </a:solidFill>
              </a:rPr>
              <a:t>Singer</a:t>
            </a:r>
          </a:p>
          <a:p>
            <a:pPr algn="ctr"/>
            <a:r>
              <a:rPr lang="en-US" sz="2000" dirty="0" smtClean="0">
                <a:solidFill>
                  <a:srgbClr val="004A80"/>
                </a:solidFill>
              </a:rPr>
              <a:t>Britney </a:t>
            </a:r>
          </a:p>
          <a:p>
            <a:pPr algn="ctr"/>
            <a:r>
              <a:rPr lang="en-US" sz="2000" dirty="0" smtClean="0">
                <a:solidFill>
                  <a:srgbClr val="004A80"/>
                </a:solidFill>
              </a:rPr>
              <a:t>Spears</a:t>
            </a:r>
            <a:endParaRPr lang="en-US" sz="2000" dirty="0">
              <a:solidFill>
                <a:srgbClr val="004A80"/>
              </a:solidFill>
            </a:endParaRPr>
          </a:p>
        </p:txBody>
      </p:sp>
      <p:sp>
        <p:nvSpPr>
          <p:cNvPr id="12" name="TextBox 11"/>
          <p:cNvSpPr txBox="1"/>
          <p:nvPr/>
        </p:nvSpPr>
        <p:spPr>
          <a:xfrm>
            <a:off x="2795389" y="5004137"/>
            <a:ext cx="1090811" cy="1015663"/>
          </a:xfrm>
          <a:prstGeom prst="rect">
            <a:avLst/>
          </a:prstGeom>
          <a:noFill/>
        </p:spPr>
        <p:txBody>
          <a:bodyPr wrap="none" rtlCol="0">
            <a:spAutoFit/>
          </a:bodyPr>
          <a:lstStyle/>
          <a:p>
            <a:pPr algn="ctr"/>
            <a:r>
              <a:rPr lang="en-US" sz="2000" dirty="0" smtClean="0">
                <a:solidFill>
                  <a:srgbClr val="004A80"/>
                </a:solidFill>
              </a:rPr>
              <a:t>NFL Star</a:t>
            </a:r>
          </a:p>
          <a:p>
            <a:pPr algn="ctr"/>
            <a:r>
              <a:rPr lang="en-US" sz="2000" dirty="0" smtClean="0">
                <a:solidFill>
                  <a:srgbClr val="004A80"/>
                </a:solidFill>
              </a:rPr>
              <a:t>Brandon</a:t>
            </a:r>
          </a:p>
          <a:p>
            <a:pPr algn="ctr"/>
            <a:r>
              <a:rPr lang="en-US" sz="2000" dirty="0" smtClean="0">
                <a:solidFill>
                  <a:srgbClr val="004A80"/>
                </a:solidFill>
              </a:rPr>
              <a:t>Marshall</a:t>
            </a:r>
            <a:endParaRPr lang="en-US" sz="2000" dirty="0">
              <a:solidFill>
                <a:srgbClr val="004A80"/>
              </a:solidFill>
            </a:endParaRPr>
          </a:p>
        </p:txBody>
      </p:sp>
      <p:sp>
        <p:nvSpPr>
          <p:cNvPr id="13" name="TextBox 12"/>
          <p:cNvSpPr txBox="1"/>
          <p:nvPr/>
        </p:nvSpPr>
        <p:spPr>
          <a:xfrm>
            <a:off x="5027965" y="5004137"/>
            <a:ext cx="915635" cy="1015663"/>
          </a:xfrm>
          <a:prstGeom prst="rect">
            <a:avLst/>
          </a:prstGeom>
          <a:noFill/>
        </p:spPr>
        <p:txBody>
          <a:bodyPr wrap="none" rtlCol="0">
            <a:spAutoFit/>
          </a:bodyPr>
          <a:lstStyle/>
          <a:p>
            <a:pPr algn="ctr"/>
            <a:r>
              <a:rPr lang="en-US" sz="2000" dirty="0" smtClean="0">
                <a:solidFill>
                  <a:srgbClr val="004A80"/>
                </a:solidFill>
              </a:rPr>
              <a:t>Actor</a:t>
            </a:r>
          </a:p>
          <a:p>
            <a:pPr algn="ctr"/>
            <a:r>
              <a:rPr lang="en-US" sz="2000" dirty="0" smtClean="0">
                <a:solidFill>
                  <a:srgbClr val="004A80"/>
                </a:solidFill>
              </a:rPr>
              <a:t>Charlie</a:t>
            </a:r>
          </a:p>
          <a:p>
            <a:pPr algn="ctr"/>
            <a:r>
              <a:rPr lang="en-US" sz="2000" dirty="0" smtClean="0">
                <a:solidFill>
                  <a:srgbClr val="004A80"/>
                </a:solidFill>
              </a:rPr>
              <a:t>Sheen</a:t>
            </a:r>
            <a:endParaRPr lang="en-US" sz="2000" dirty="0">
              <a:solidFill>
                <a:srgbClr val="004A80"/>
              </a:solidFill>
            </a:endParaRPr>
          </a:p>
        </p:txBody>
      </p:sp>
      <p:sp>
        <p:nvSpPr>
          <p:cNvPr id="14" name="TextBox 13"/>
          <p:cNvSpPr txBox="1"/>
          <p:nvPr/>
        </p:nvSpPr>
        <p:spPr>
          <a:xfrm>
            <a:off x="7086600" y="5029200"/>
            <a:ext cx="1091453" cy="1015663"/>
          </a:xfrm>
          <a:prstGeom prst="rect">
            <a:avLst/>
          </a:prstGeom>
          <a:noFill/>
        </p:spPr>
        <p:txBody>
          <a:bodyPr wrap="none" rtlCol="0">
            <a:spAutoFit/>
          </a:bodyPr>
          <a:lstStyle/>
          <a:p>
            <a:pPr algn="ctr"/>
            <a:r>
              <a:rPr lang="en-US" sz="2000" dirty="0" smtClean="0">
                <a:solidFill>
                  <a:srgbClr val="004A80"/>
                </a:solidFill>
              </a:rPr>
              <a:t>Actress</a:t>
            </a:r>
          </a:p>
          <a:p>
            <a:pPr algn="ctr"/>
            <a:r>
              <a:rPr lang="en-US" sz="2000" dirty="0" smtClean="0">
                <a:solidFill>
                  <a:srgbClr val="004A80"/>
                </a:solidFill>
              </a:rPr>
              <a:t>Angelina</a:t>
            </a:r>
          </a:p>
          <a:p>
            <a:pPr algn="ctr"/>
            <a:r>
              <a:rPr lang="en-US" sz="2000" dirty="0" smtClean="0">
                <a:solidFill>
                  <a:srgbClr val="004A80"/>
                </a:solidFill>
              </a:rPr>
              <a:t>Jolie</a:t>
            </a:r>
            <a:endParaRPr lang="en-US" sz="2000" dirty="0">
              <a:solidFill>
                <a:srgbClr val="004A80"/>
              </a:solidFill>
            </a:endParaRPr>
          </a:p>
        </p:txBody>
      </p:sp>
      <p:pic>
        <p:nvPicPr>
          <p:cNvPr id="14338"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565785" y="2362200"/>
            <a:ext cx="1758815" cy="2514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descr="britney-spears.jpg"/>
          <p:cNvPicPr>
            <a:picLocks noChangeAspect="1"/>
          </p:cNvPicPr>
          <p:nvPr/>
        </p:nvPicPr>
        <p:blipFill>
          <a:blip r:embed="rId6" cstate="print"/>
          <a:srcRect l="10667" r="14667"/>
          <a:stretch>
            <a:fillRect/>
          </a:stretch>
        </p:blipFill>
        <p:spPr>
          <a:xfrm>
            <a:off x="609600" y="2590800"/>
            <a:ext cx="1600200" cy="2133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3511640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43" y="228600"/>
            <a:ext cx="3657600" cy="1524000"/>
          </a:xfrm>
        </p:spPr>
        <p:txBody>
          <a:bodyPr>
            <a:noAutofit/>
          </a:bodyPr>
          <a:lstStyle/>
          <a:p>
            <a:r>
              <a:rPr lang="en-US" sz="3600" dirty="0" smtClean="0">
                <a:solidFill>
                  <a:schemeClr val="bg2">
                    <a:lumMod val="75000"/>
                  </a:schemeClr>
                </a:solidFill>
                <a:effectLst>
                  <a:outerShdw blurRad="38100" dist="38100" dir="2700000" algn="tl">
                    <a:srgbClr val="000000">
                      <a:alpha val="43137"/>
                    </a:srgbClr>
                  </a:outerShdw>
                </a:effectLst>
              </a:rPr>
              <a:t>Dual Diagnosis:  </a:t>
            </a:r>
            <a:br>
              <a:rPr lang="en-US" sz="3600" dirty="0" smtClean="0">
                <a:solidFill>
                  <a:schemeClr val="bg2">
                    <a:lumMod val="75000"/>
                  </a:schemeClr>
                </a:solidFill>
                <a:effectLst>
                  <a:outerShdw blurRad="38100" dist="38100" dir="2700000" algn="tl">
                    <a:srgbClr val="000000">
                      <a:alpha val="43137"/>
                    </a:srgbClr>
                  </a:outerShdw>
                </a:effectLst>
              </a:rPr>
            </a:br>
            <a:r>
              <a:rPr lang="en-US" sz="2000" dirty="0" smtClean="0">
                <a:solidFill>
                  <a:schemeClr val="bg2">
                    <a:lumMod val="75000"/>
                  </a:schemeClr>
                </a:solidFill>
                <a:effectLst>
                  <a:outerShdw blurRad="38100" dist="38100" dir="2700000" algn="tl">
                    <a:srgbClr val="000000">
                      <a:alpha val="43137"/>
                    </a:srgbClr>
                  </a:outerShdw>
                </a:effectLst>
              </a:rPr>
              <a:t>Mental Illness &amp; </a:t>
            </a:r>
            <a:br>
              <a:rPr lang="en-US" sz="2000" dirty="0" smtClean="0">
                <a:solidFill>
                  <a:schemeClr val="bg2">
                    <a:lumMod val="75000"/>
                  </a:schemeClr>
                </a:solidFill>
                <a:effectLst>
                  <a:outerShdw blurRad="38100" dist="38100" dir="2700000" algn="tl">
                    <a:srgbClr val="000000">
                      <a:alpha val="43137"/>
                    </a:srgbClr>
                  </a:outerShdw>
                </a:effectLst>
              </a:rPr>
            </a:br>
            <a:r>
              <a:rPr lang="en-US" sz="2000" dirty="0" smtClean="0">
                <a:solidFill>
                  <a:schemeClr val="bg2">
                    <a:lumMod val="75000"/>
                  </a:schemeClr>
                </a:solidFill>
                <a:effectLst>
                  <a:outerShdw blurRad="38100" dist="38100" dir="2700000" algn="tl">
                    <a:srgbClr val="000000">
                      <a:alpha val="43137"/>
                    </a:srgbClr>
                  </a:outerShdw>
                </a:effectLst>
              </a:rPr>
              <a:t>Substance Use Disorder</a:t>
            </a:r>
            <a:endParaRPr lang="en-US" sz="2000" dirty="0">
              <a:solidFill>
                <a:schemeClr val="bg2">
                  <a:lumMod val="75000"/>
                </a:schemeClr>
              </a:solidFill>
              <a:effectLst>
                <a:outerShdw blurRad="38100" dist="38100" dir="2700000" algn="tl">
                  <a:srgbClr val="000000">
                    <a:alpha val="43137"/>
                  </a:srgbClr>
                </a:outerShdw>
              </a:effectLst>
            </a:endParaRPr>
          </a:p>
        </p:txBody>
      </p:sp>
      <p:pic>
        <p:nvPicPr>
          <p:cNvPr id="4" name="Content Placeholder 3" descr="Amy-Winehouse.jpg"/>
          <p:cNvPicPr>
            <a:picLocks noGrp="1" noChangeAspect="1"/>
          </p:cNvPicPr>
          <p:nvPr>
            <p:ph idx="1"/>
          </p:nvPr>
        </p:nvPicPr>
        <p:blipFill>
          <a:blip r:embed="rId3" cstate="print"/>
          <a:stretch>
            <a:fillRect/>
          </a:stretch>
        </p:blipFill>
        <p:spPr>
          <a:xfrm>
            <a:off x="7391400" y="3272373"/>
            <a:ext cx="1455779" cy="18997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0" y="5257800"/>
            <a:ext cx="2514600" cy="1200329"/>
          </a:xfrm>
          <a:prstGeom prst="rect">
            <a:avLst/>
          </a:prstGeom>
          <a:noFill/>
        </p:spPr>
        <p:txBody>
          <a:bodyPr wrap="square" rtlCol="0">
            <a:spAutoFit/>
          </a:bodyPr>
          <a:lstStyle/>
          <a:p>
            <a:pPr algn="ctr"/>
            <a:r>
              <a:rPr lang="en-US" sz="2400" dirty="0" smtClean="0"/>
              <a:t>Icon Marilyn</a:t>
            </a:r>
          </a:p>
          <a:p>
            <a:pPr algn="ctr"/>
            <a:r>
              <a:rPr lang="en-US" sz="2400" dirty="0" smtClean="0">
                <a:solidFill>
                  <a:schemeClr val="bg2">
                    <a:lumMod val="75000"/>
                  </a:schemeClr>
                </a:solidFill>
              </a:rPr>
              <a:t>Monroe</a:t>
            </a:r>
          </a:p>
          <a:p>
            <a:pPr algn="ctr"/>
            <a:r>
              <a:rPr lang="en-US" sz="2400" dirty="0" smtClean="0">
                <a:solidFill>
                  <a:schemeClr val="bg2">
                    <a:lumMod val="75000"/>
                  </a:schemeClr>
                </a:solidFill>
              </a:rPr>
              <a:t>(1926-1962)</a:t>
            </a:r>
            <a:endParaRPr lang="en-US" sz="2400" dirty="0">
              <a:solidFill>
                <a:schemeClr val="bg2">
                  <a:lumMod val="75000"/>
                </a:schemeClr>
              </a:solidFill>
            </a:endParaRPr>
          </a:p>
        </p:txBody>
      </p:sp>
      <p:sp>
        <p:nvSpPr>
          <p:cNvPr id="8" name="TextBox 7"/>
          <p:cNvSpPr txBox="1"/>
          <p:nvPr/>
        </p:nvSpPr>
        <p:spPr>
          <a:xfrm>
            <a:off x="6629400" y="5105400"/>
            <a:ext cx="2514600" cy="1200329"/>
          </a:xfrm>
          <a:prstGeom prst="rect">
            <a:avLst/>
          </a:prstGeom>
          <a:noFill/>
        </p:spPr>
        <p:txBody>
          <a:bodyPr wrap="square" rtlCol="0">
            <a:spAutoFit/>
          </a:bodyPr>
          <a:lstStyle/>
          <a:p>
            <a:pPr algn="ctr"/>
            <a:r>
              <a:rPr lang="en-US" sz="2400" dirty="0" smtClean="0">
                <a:solidFill>
                  <a:schemeClr val="bg2">
                    <a:lumMod val="75000"/>
                  </a:schemeClr>
                </a:solidFill>
              </a:rPr>
              <a:t>Singer</a:t>
            </a:r>
          </a:p>
          <a:p>
            <a:pPr algn="ctr"/>
            <a:r>
              <a:rPr lang="en-US" sz="2400" dirty="0" smtClean="0">
                <a:solidFill>
                  <a:schemeClr val="bg2">
                    <a:lumMod val="75000"/>
                  </a:schemeClr>
                </a:solidFill>
              </a:rPr>
              <a:t>Amy Winehouse</a:t>
            </a:r>
          </a:p>
          <a:p>
            <a:pPr algn="ctr"/>
            <a:r>
              <a:rPr lang="en-US" sz="2400" dirty="0" smtClean="0">
                <a:solidFill>
                  <a:schemeClr val="bg2">
                    <a:lumMod val="75000"/>
                  </a:schemeClr>
                </a:solidFill>
              </a:rPr>
              <a:t>(1983-2011)</a:t>
            </a:r>
            <a:endParaRPr lang="en-US" sz="2400" dirty="0">
              <a:solidFill>
                <a:schemeClr val="bg2">
                  <a:lumMod val="75000"/>
                </a:schemeClr>
              </a:solidFill>
            </a:endParaRPr>
          </a:p>
        </p:txBody>
      </p:sp>
      <p:sp>
        <p:nvSpPr>
          <p:cNvPr id="9" name="TextBox 8"/>
          <p:cNvSpPr txBox="1"/>
          <p:nvPr/>
        </p:nvSpPr>
        <p:spPr>
          <a:xfrm>
            <a:off x="2209800" y="5257800"/>
            <a:ext cx="2514600" cy="1200329"/>
          </a:xfrm>
          <a:prstGeom prst="rect">
            <a:avLst/>
          </a:prstGeom>
          <a:noFill/>
        </p:spPr>
        <p:txBody>
          <a:bodyPr wrap="square" rtlCol="0">
            <a:spAutoFit/>
          </a:bodyPr>
          <a:lstStyle/>
          <a:p>
            <a:pPr algn="ctr"/>
            <a:r>
              <a:rPr lang="en-US" sz="2400" dirty="0" smtClean="0"/>
              <a:t>Actor</a:t>
            </a:r>
          </a:p>
          <a:p>
            <a:pPr algn="ctr"/>
            <a:r>
              <a:rPr lang="en-US" sz="2400" dirty="0" smtClean="0">
                <a:solidFill>
                  <a:schemeClr val="bg2">
                    <a:lumMod val="75000"/>
                  </a:schemeClr>
                </a:solidFill>
              </a:rPr>
              <a:t>Corey </a:t>
            </a:r>
            <a:r>
              <a:rPr lang="en-US" sz="2400" dirty="0" err="1" smtClean="0">
                <a:solidFill>
                  <a:schemeClr val="bg2">
                    <a:lumMod val="75000"/>
                  </a:schemeClr>
                </a:solidFill>
              </a:rPr>
              <a:t>Monteith</a:t>
            </a:r>
            <a:endParaRPr lang="en-US" sz="2400" dirty="0" smtClean="0">
              <a:solidFill>
                <a:schemeClr val="bg2">
                  <a:lumMod val="75000"/>
                </a:schemeClr>
              </a:solidFill>
            </a:endParaRPr>
          </a:p>
          <a:p>
            <a:pPr algn="ctr"/>
            <a:r>
              <a:rPr lang="en-US" sz="2400" dirty="0" smtClean="0">
                <a:solidFill>
                  <a:schemeClr val="bg2">
                    <a:lumMod val="75000"/>
                  </a:schemeClr>
                </a:solidFill>
              </a:rPr>
              <a:t>(1982-2013)</a:t>
            </a:r>
            <a:endParaRPr lang="en-US" sz="2400" dirty="0">
              <a:solidFill>
                <a:schemeClr val="bg2">
                  <a:lumMod val="75000"/>
                </a:schemeClr>
              </a:solidFill>
            </a:endParaRPr>
          </a:p>
        </p:txBody>
      </p:sp>
      <p:sp>
        <p:nvSpPr>
          <p:cNvPr id="10" name="TextBox 9"/>
          <p:cNvSpPr txBox="1"/>
          <p:nvPr/>
        </p:nvSpPr>
        <p:spPr>
          <a:xfrm>
            <a:off x="4563533" y="4648200"/>
            <a:ext cx="2514600" cy="1569660"/>
          </a:xfrm>
          <a:prstGeom prst="rect">
            <a:avLst/>
          </a:prstGeom>
          <a:noFill/>
        </p:spPr>
        <p:txBody>
          <a:bodyPr wrap="square" rtlCol="0">
            <a:spAutoFit/>
          </a:bodyPr>
          <a:lstStyle/>
          <a:p>
            <a:pPr algn="ctr"/>
            <a:r>
              <a:rPr lang="en-US" sz="2400" dirty="0" smtClean="0"/>
              <a:t>Singer</a:t>
            </a:r>
          </a:p>
          <a:p>
            <a:pPr algn="ctr"/>
            <a:r>
              <a:rPr lang="en-US" sz="2400" dirty="0" smtClean="0"/>
              <a:t>Kurt</a:t>
            </a:r>
          </a:p>
          <a:p>
            <a:pPr algn="ctr"/>
            <a:r>
              <a:rPr lang="en-US" sz="2400" dirty="0" smtClean="0">
                <a:solidFill>
                  <a:schemeClr val="bg2">
                    <a:lumMod val="75000"/>
                  </a:schemeClr>
                </a:solidFill>
              </a:rPr>
              <a:t>Cobain</a:t>
            </a:r>
          </a:p>
          <a:p>
            <a:pPr algn="ctr"/>
            <a:r>
              <a:rPr lang="en-US" sz="2400" dirty="0" smtClean="0">
                <a:solidFill>
                  <a:schemeClr val="bg2">
                    <a:lumMod val="75000"/>
                  </a:schemeClr>
                </a:solidFill>
              </a:rPr>
              <a:t>(1967-1994)</a:t>
            </a:r>
            <a:endParaRPr lang="en-US" sz="2400" dirty="0">
              <a:solidFill>
                <a:schemeClr val="bg2">
                  <a:lumMod val="75000"/>
                </a:schemeClr>
              </a:solidFill>
            </a:endParaRPr>
          </a:p>
        </p:txBody>
      </p:sp>
      <p:pic>
        <p:nvPicPr>
          <p:cNvPr id="6146" name="Picture 2" descr="http://razor.servicestack.net/stars/dead/cobain/splash.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029200" y="3269220"/>
            <a:ext cx="1844916" cy="20106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1266"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04798" y="3269220"/>
            <a:ext cx="1693843" cy="2132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64898" name="Picture 2" descr="http://static3.businessinsider.com/image/51e5b13c6bb3f7960d00001b/cory-monteith-cause-of-death-revealed-as-heroin-and-alcohol.jpg"/>
          <p:cNvPicPr>
            <a:picLocks noChangeAspect="1" noChangeArrowheads="1"/>
          </p:cNvPicPr>
          <p:nvPr/>
        </p:nvPicPr>
        <p:blipFill>
          <a:blip r:embed="rId6" cstate="print"/>
          <a:srcRect/>
          <a:stretch>
            <a:fillRect/>
          </a:stretch>
        </p:blipFill>
        <p:spPr bwMode="auto">
          <a:xfrm>
            <a:off x="2196608" y="3509976"/>
            <a:ext cx="2146792" cy="16096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170" name="Picture 2"/>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852466" y="1587873"/>
            <a:ext cx="2292350" cy="15258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4217987" y="152400"/>
            <a:ext cx="4822825" cy="2978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55631502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smtClean="0"/>
          </a:p>
          <a:p>
            <a:endParaRPr lang="en-US" dirty="0"/>
          </a:p>
        </p:txBody>
      </p:sp>
      <p:pic>
        <p:nvPicPr>
          <p:cNvPr id="109571" name="Picture 3" descr="C:\Users\devspecialist\Downloads\dual-diagnosis.jpg"/>
          <p:cNvPicPr>
            <a:picLocks noChangeAspect="1" noChangeArrowheads="1"/>
          </p:cNvPicPr>
          <p:nvPr/>
        </p:nvPicPr>
        <p:blipFill>
          <a:blip r:embed="rId3" cstate="print"/>
          <a:srcRect/>
          <a:stretch>
            <a:fillRect/>
          </a:stretch>
        </p:blipFill>
        <p:spPr bwMode="auto">
          <a:xfrm>
            <a:off x="609600" y="609600"/>
            <a:ext cx="3216911" cy="5715000"/>
          </a:xfrm>
          <a:prstGeom prst="rect">
            <a:avLst/>
          </a:prstGeom>
          <a:noFill/>
        </p:spPr>
      </p:pic>
      <p:sp>
        <p:nvSpPr>
          <p:cNvPr id="12" name="TextBox 11"/>
          <p:cNvSpPr txBox="1"/>
          <p:nvPr/>
        </p:nvSpPr>
        <p:spPr>
          <a:xfrm>
            <a:off x="4267200" y="1143000"/>
            <a:ext cx="4648200" cy="2308324"/>
          </a:xfrm>
          <a:prstGeom prst="rect">
            <a:avLst/>
          </a:prstGeom>
          <a:noFill/>
        </p:spPr>
        <p:txBody>
          <a:bodyPr wrap="square" rtlCol="0">
            <a:spAutoFit/>
          </a:bodyPr>
          <a:lstStyle/>
          <a:p>
            <a:pPr algn="ctr"/>
            <a:r>
              <a:rPr lang="en-US" sz="3600" b="1" dirty="0" smtClean="0">
                <a:solidFill>
                  <a:schemeClr val="bg1"/>
                </a:solidFill>
                <a:latin typeface="Segoe Print" pitchFamily="2" charset="0"/>
                <a:cs typeface="Narkisim" pitchFamily="34" charset="-79"/>
              </a:rPr>
              <a:t>ADDICTION </a:t>
            </a:r>
            <a:r>
              <a:rPr lang="en-US" sz="3600" b="1" dirty="0" smtClean="0">
                <a:latin typeface="Segoe Print" pitchFamily="2" charset="0"/>
                <a:cs typeface="Narkisim" pitchFamily="34" charset="-79"/>
              </a:rPr>
              <a:t>and </a:t>
            </a:r>
            <a:r>
              <a:rPr lang="en-US" sz="3600" b="1" dirty="0" smtClean="0">
                <a:solidFill>
                  <a:schemeClr val="bg1"/>
                </a:solidFill>
                <a:latin typeface="Segoe Print" pitchFamily="2" charset="0"/>
                <a:cs typeface="Narkisim" pitchFamily="34" charset="-79"/>
              </a:rPr>
              <a:t>MENTAL ILLNESS </a:t>
            </a:r>
          </a:p>
          <a:p>
            <a:pPr algn="ctr"/>
            <a:r>
              <a:rPr lang="en-US" sz="3600" b="1" dirty="0" smtClean="0">
                <a:solidFill>
                  <a:srgbClr val="FF0000"/>
                </a:solidFill>
                <a:latin typeface="Segoe Print" pitchFamily="2" charset="0"/>
                <a:cs typeface="Narkisim" pitchFamily="34" charset="-79"/>
              </a:rPr>
              <a:t>Two problems, </a:t>
            </a:r>
          </a:p>
          <a:p>
            <a:pPr algn="ctr"/>
            <a:r>
              <a:rPr lang="en-US" sz="3600" b="1" dirty="0" smtClean="0">
                <a:solidFill>
                  <a:srgbClr val="FF0000"/>
                </a:solidFill>
                <a:latin typeface="Segoe Print" pitchFamily="2" charset="0"/>
                <a:cs typeface="Narkisim" pitchFamily="34" charset="-79"/>
              </a:rPr>
              <a:t>One person</a:t>
            </a:r>
            <a:endParaRPr lang="en-US" sz="3600" b="1" dirty="0">
              <a:solidFill>
                <a:srgbClr val="FF0000"/>
              </a:solidFill>
              <a:latin typeface="Segoe Print" pitchFamily="2" charset="0"/>
              <a:cs typeface="Narkisim" pitchFamily="34" charset="-79"/>
            </a:endParaRPr>
          </a:p>
        </p:txBody>
      </p:sp>
      <p:sp>
        <p:nvSpPr>
          <p:cNvPr id="14" name="TextBox 13"/>
          <p:cNvSpPr txBox="1"/>
          <p:nvPr/>
        </p:nvSpPr>
        <p:spPr>
          <a:xfrm>
            <a:off x="4495800" y="3886200"/>
            <a:ext cx="4343400" cy="2554545"/>
          </a:xfrm>
          <a:prstGeom prst="rect">
            <a:avLst/>
          </a:prstGeom>
          <a:noFill/>
        </p:spPr>
        <p:txBody>
          <a:bodyPr wrap="square" rtlCol="0">
            <a:spAutoFit/>
          </a:bodyPr>
          <a:lstStyle/>
          <a:p>
            <a:pPr algn="ctr"/>
            <a:r>
              <a:rPr lang="en-US" sz="3200" dirty="0" smtClean="0">
                <a:solidFill>
                  <a:srgbClr val="FF0000"/>
                </a:solidFill>
              </a:rPr>
              <a:t>If you don’t treat </a:t>
            </a:r>
          </a:p>
          <a:p>
            <a:pPr algn="ctr"/>
            <a:r>
              <a:rPr lang="en-US" sz="3200" dirty="0" smtClean="0">
                <a:solidFill>
                  <a:srgbClr val="FF0000"/>
                </a:solidFill>
              </a:rPr>
              <a:t>them together, </a:t>
            </a:r>
          </a:p>
          <a:p>
            <a:pPr algn="ctr"/>
            <a:r>
              <a:rPr lang="en-US" sz="3200" dirty="0" smtClean="0">
                <a:solidFill>
                  <a:srgbClr val="FF0000"/>
                </a:solidFill>
              </a:rPr>
              <a:t>you can’t beat either – integrated treatment </a:t>
            </a:r>
          </a:p>
          <a:p>
            <a:pPr algn="ctr"/>
            <a:r>
              <a:rPr lang="en-US" sz="3200" dirty="0" smtClean="0">
                <a:solidFill>
                  <a:srgbClr val="FF0000"/>
                </a:solidFill>
              </a:rPr>
              <a:t>is essential.</a:t>
            </a:r>
            <a:endParaRPr lang="en-US" sz="3200" dirty="0">
              <a:solidFill>
                <a:srgbClr val="FF0000"/>
              </a:solidFill>
            </a:endParaRPr>
          </a:p>
        </p:txBody>
      </p:sp>
    </p:spTree>
    <p:extLst>
      <p:ext uri="{BB962C8B-B14F-4D97-AF65-F5344CB8AC3E}">
        <p14:creationId xmlns="" xmlns:p14="http://schemas.microsoft.com/office/powerpoint/2010/main" val="243302812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sz="4000" dirty="0" smtClean="0">
                <a:solidFill>
                  <a:schemeClr val="bg2">
                    <a:lumMod val="75000"/>
                  </a:schemeClr>
                </a:solidFill>
              </a:rPr>
              <a:t>Alcohol-specific Issues</a:t>
            </a:r>
            <a:endParaRPr lang="en-US" sz="4000" dirty="0">
              <a:solidFill>
                <a:schemeClr val="bg2">
                  <a:lumMod val="75000"/>
                </a:schemeClr>
              </a:solidFill>
            </a:endParaRPr>
          </a:p>
        </p:txBody>
      </p:sp>
      <p:sp>
        <p:nvSpPr>
          <p:cNvPr id="3" name="Content Placeholder 2"/>
          <p:cNvSpPr>
            <a:spLocks noGrp="1"/>
          </p:cNvSpPr>
          <p:nvPr>
            <p:ph idx="1"/>
          </p:nvPr>
        </p:nvSpPr>
        <p:spPr>
          <a:xfrm>
            <a:off x="457200" y="1066800"/>
            <a:ext cx="8229600" cy="5562600"/>
          </a:xfrm>
        </p:spPr>
        <p:txBody>
          <a:bodyPr>
            <a:normAutofit lnSpcReduction="10000"/>
          </a:bodyPr>
          <a:lstStyle/>
          <a:p>
            <a:pPr algn="just"/>
            <a:endParaRPr lang="en-US" sz="900" dirty="0" smtClean="0"/>
          </a:p>
          <a:p>
            <a:pPr algn="just"/>
            <a:r>
              <a:rPr lang="en-US" dirty="0" smtClean="0">
                <a:solidFill>
                  <a:schemeClr val="bg2">
                    <a:lumMod val="75000"/>
                  </a:schemeClr>
                </a:solidFill>
              </a:rPr>
              <a:t>alcoholics </a:t>
            </a:r>
            <a:r>
              <a:rPr lang="en-US" dirty="0">
                <a:solidFill>
                  <a:schemeClr val="bg2">
                    <a:lumMod val="75000"/>
                  </a:schemeClr>
                </a:solidFill>
              </a:rPr>
              <a:t>are </a:t>
            </a:r>
            <a:r>
              <a:rPr lang="en-US" dirty="0" smtClean="0">
                <a:solidFill>
                  <a:schemeClr val="bg2">
                    <a:lumMod val="75000"/>
                  </a:schemeClr>
                </a:solidFill>
              </a:rPr>
              <a:t>2-3X more likely to </a:t>
            </a:r>
            <a:r>
              <a:rPr lang="en-US" dirty="0">
                <a:solidFill>
                  <a:schemeClr val="bg2">
                    <a:lumMod val="75000"/>
                  </a:schemeClr>
                </a:solidFill>
              </a:rPr>
              <a:t>be diagnosed with an anxiety </a:t>
            </a:r>
            <a:r>
              <a:rPr lang="en-US" dirty="0" smtClean="0">
                <a:solidFill>
                  <a:schemeClr val="bg2">
                    <a:lumMod val="75000"/>
                  </a:schemeClr>
                </a:solidFill>
              </a:rPr>
              <a:t>disorder</a:t>
            </a:r>
            <a:endParaRPr lang="en-US" sz="900" dirty="0">
              <a:solidFill>
                <a:schemeClr val="bg2">
                  <a:lumMod val="75000"/>
                </a:schemeClr>
              </a:solidFill>
            </a:endParaRPr>
          </a:p>
          <a:p>
            <a:pPr algn="just"/>
            <a:endParaRPr lang="en-US" dirty="0" smtClean="0">
              <a:solidFill>
                <a:schemeClr val="bg2">
                  <a:lumMod val="75000"/>
                </a:schemeClr>
              </a:solidFill>
            </a:endParaRPr>
          </a:p>
          <a:p>
            <a:pPr algn="just"/>
            <a:endParaRPr lang="en-US" dirty="0">
              <a:solidFill>
                <a:srgbClr val="FF0000"/>
              </a:solidFill>
            </a:endParaRPr>
          </a:p>
          <a:p>
            <a:pPr algn="just"/>
            <a:endParaRPr lang="en-US" dirty="0" smtClean="0">
              <a:solidFill>
                <a:srgbClr val="FF0000"/>
              </a:solidFill>
            </a:endParaRPr>
          </a:p>
          <a:p>
            <a:pPr algn="just"/>
            <a:endParaRPr lang="en-US" dirty="0" smtClean="0">
              <a:solidFill>
                <a:srgbClr val="FF0000"/>
              </a:solidFill>
            </a:endParaRPr>
          </a:p>
          <a:p>
            <a:pPr algn="just"/>
            <a:endParaRPr lang="en-US" dirty="0">
              <a:solidFill>
                <a:srgbClr val="FF0000"/>
              </a:solidFill>
            </a:endParaRPr>
          </a:p>
          <a:p>
            <a:pPr algn="just"/>
            <a:endParaRPr lang="en-US" dirty="0" smtClean="0">
              <a:solidFill>
                <a:srgbClr val="FF0000"/>
              </a:solidFill>
            </a:endParaRPr>
          </a:p>
          <a:p>
            <a:pPr algn="just"/>
            <a:r>
              <a:rPr lang="en-US" dirty="0" smtClean="0">
                <a:solidFill>
                  <a:schemeClr val="bg2">
                    <a:lumMod val="75000"/>
                  </a:schemeClr>
                </a:solidFill>
              </a:rPr>
              <a:t>more </a:t>
            </a:r>
            <a:r>
              <a:rPr lang="en-US" dirty="0">
                <a:solidFill>
                  <a:schemeClr val="bg2">
                    <a:lumMod val="75000"/>
                  </a:schemeClr>
                </a:solidFill>
              </a:rPr>
              <a:t>than </a:t>
            </a:r>
            <a:r>
              <a:rPr lang="en-US" dirty="0" smtClean="0">
                <a:solidFill>
                  <a:schemeClr val="bg2">
                    <a:lumMod val="75000"/>
                  </a:schemeClr>
                </a:solidFill>
              </a:rPr>
              <a:t>4X as </a:t>
            </a:r>
            <a:r>
              <a:rPr lang="en-US" dirty="0">
                <a:solidFill>
                  <a:schemeClr val="bg2">
                    <a:lumMod val="75000"/>
                  </a:schemeClr>
                </a:solidFill>
              </a:rPr>
              <a:t>likely to experience a major depressive </a:t>
            </a:r>
            <a:r>
              <a:rPr lang="en-US" dirty="0" smtClean="0">
                <a:solidFill>
                  <a:schemeClr val="bg2">
                    <a:lumMod val="75000"/>
                  </a:schemeClr>
                </a:solidFill>
              </a:rPr>
              <a:t>episode</a:t>
            </a:r>
            <a:endParaRPr lang="en-US" dirty="0">
              <a:solidFill>
                <a:schemeClr val="bg2">
                  <a:lumMod val="75000"/>
                </a:schemeClr>
              </a:solidFill>
            </a:endParaRPr>
          </a:p>
        </p:txBody>
      </p:sp>
      <p:pic>
        <p:nvPicPr>
          <p:cNvPr id="15362"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67000" y="2590800"/>
            <a:ext cx="4122295" cy="2743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62360974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dirty="0" smtClean="0"/>
              <a:t>Impact of Dual Diagnosis</a:t>
            </a:r>
            <a:endParaRPr lang="en-US" dirty="0"/>
          </a:p>
        </p:txBody>
      </p:sp>
      <p:sp>
        <p:nvSpPr>
          <p:cNvPr id="3" name="Content Placeholder 2"/>
          <p:cNvSpPr>
            <a:spLocks noGrp="1"/>
          </p:cNvSpPr>
          <p:nvPr>
            <p:ph idx="1"/>
          </p:nvPr>
        </p:nvSpPr>
        <p:spPr>
          <a:xfrm>
            <a:off x="457200" y="609600"/>
            <a:ext cx="8229600" cy="6248400"/>
          </a:xfrm>
        </p:spPr>
        <p:txBody>
          <a:bodyPr>
            <a:normAutofit fontScale="77500" lnSpcReduction="20000"/>
          </a:bodyPr>
          <a:lstStyle/>
          <a:p>
            <a:pPr marL="0" indent="0" algn="ctr">
              <a:buNone/>
            </a:pPr>
            <a:endParaRPr lang="en-US" sz="1100" dirty="0" smtClean="0">
              <a:solidFill>
                <a:schemeClr val="tx2"/>
              </a:solidFill>
            </a:endParaRPr>
          </a:p>
          <a:p>
            <a:pPr marL="0" indent="0" algn="ctr">
              <a:buNone/>
            </a:pPr>
            <a:r>
              <a:rPr lang="en-US" sz="4100" dirty="0" smtClean="0">
                <a:solidFill>
                  <a:schemeClr val="bg2">
                    <a:lumMod val="75000"/>
                  </a:schemeClr>
                </a:solidFill>
              </a:rPr>
              <a:t>For the consumer, having both mental illness and substance abuse, the consequences are numerous and harsh: </a:t>
            </a:r>
          </a:p>
          <a:p>
            <a:pPr marL="0" indent="0">
              <a:buNone/>
            </a:pPr>
            <a:endParaRPr lang="en-US" sz="1000" dirty="0" smtClean="0">
              <a:solidFill>
                <a:schemeClr val="bg2">
                  <a:lumMod val="75000"/>
                </a:schemeClr>
              </a:solidFill>
            </a:endParaRPr>
          </a:p>
          <a:p>
            <a:r>
              <a:rPr lang="en-US" dirty="0" smtClean="0">
                <a:solidFill>
                  <a:schemeClr val="bg2">
                    <a:lumMod val="75000"/>
                  </a:schemeClr>
                </a:solidFill>
              </a:rPr>
              <a:t>tendency for violence</a:t>
            </a:r>
          </a:p>
          <a:p>
            <a:r>
              <a:rPr lang="en-US" dirty="0" smtClean="0">
                <a:solidFill>
                  <a:schemeClr val="bg2">
                    <a:lumMod val="75000"/>
                  </a:schemeClr>
                </a:solidFill>
              </a:rPr>
              <a:t>medication noncompliance</a:t>
            </a:r>
          </a:p>
          <a:p>
            <a:r>
              <a:rPr lang="en-US" dirty="0" smtClean="0">
                <a:solidFill>
                  <a:schemeClr val="bg2">
                    <a:lumMod val="75000"/>
                  </a:schemeClr>
                </a:solidFill>
              </a:rPr>
              <a:t>failure to respond to treatment </a:t>
            </a:r>
          </a:p>
          <a:p>
            <a:r>
              <a:rPr lang="en-US" dirty="0" smtClean="0">
                <a:solidFill>
                  <a:schemeClr val="bg2">
                    <a:lumMod val="75000"/>
                  </a:schemeClr>
                </a:solidFill>
              </a:rPr>
              <a:t>overall poorer functioning </a:t>
            </a:r>
          </a:p>
          <a:p>
            <a:r>
              <a:rPr lang="en-US" dirty="0" smtClean="0">
                <a:solidFill>
                  <a:schemeClr val="bg2">
                    <a:lumMod val="75000"/>
                  </a:schemeClr>
                </a:solidFill>
              </a:rPr>
              <a:t>greater chance of relapse</a:t>
            </a:r>
          </a:p>
          <a:p>
            <a:r>
              <a:rPr lang="en-US" dirty="0" smtClean="0">
                <a:solidFill>
                  <a:schemeClr val="bg2">
                    <a:lumMod val="75000"/>
                  </a:schemeClr>
                </a:solidFill>
              </a:rPr>
              <a:t>tardive dyskinesia (TD) and physical illnesses/early death</a:t>
            </a:r>
          </a:p>
          <a:p>
            <a:r>
              <a:rPr lang="en-US" dirty="0" smtClean="0">
                <a:solidFill>
                  <a:schemeClr val="bg2">
                    <a:lumMod val="75000"/>
                  </a:schemeClr>
                </a:solidFill>
              </a:rPr>
              <a:t>experience more episodes of psychosis</a:t>
            </a:r>
          </a:p>
          <a:p>
            <a:r>
              <a:rPr lang="en-US" dirty="0" smtClean="0">
                <a:solidFill>
                  <a:schemeClr val="bg2">
                    <a:lumMod val="75000"/>
                  </a:schemeClr>
                </a:solidFill>
              </a:rPr>
              <a:t>high risk to contract AIDS</a:t>
            </a:r>
          </a:p>
          <a:p>
            <a:r>
              <a:rPr lang="en-US" dirty="0" smtClean="0">
                <a:solidFill>
                  <a:schemeClr val="bg2">
                    <a:lumMod val="75000"/>
                  </a:schemeClr>
                </a:solidFill>
              </a:rPr>
              <a:t>50% of homeless adults, 16% of jail and prison inmates </a:t>
            </a:r>
          </a:p>
          <a:p>
            <a:pPr marL="0" indent="0">
              <a:buNone/>
            </a:pPr>
            <a:endParaRPr lang="en-US" sz="1200" dirty="0" smtClean="0">
              <a:solidFill>
                <a:schemeClr val="bg2">
                  <a:lumMod val="75000"/>
                </a:schemeClr>
              </a:solidFill>
            </a:endParaRPr>
          </a:p>
          <a:p>
            <a:pPr marL="0" indent="0" algn="ctr">
              <a:buNone/>
            </a:pPr>
            <a:r>
              <a:rPr lang="en-US" sz="3600" dirty="0" smtClean="0">
                <a:solidFill>
                  <a:schemeClr val="bg2">
                    <a:lumMod val="75000"/>
                  </a:schemeClr>
                </a:solidFill>
              </a:rPr>
              <a:t>These consumers are in and out of hospitals and treatment programs without lasting success</a:t>
            </a:r>
          </a:p>
          <a:p>
            <a:endParaRPr lang="en-US" dirty="0"/>
          </a:p>
        </p:txBody>
      </p:sp>
      <p:pic>
        <p:nvPicPr>
          <p:cNvPr id="14338"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715000" y="1986236"/>
            <a:ext cx="3124200" cy="21158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358869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6967" y="0"/>
            <a:ext cx="3940711" cy="4524315"/>
          </a:xfrm>
          <a:prstGeom prst="rect">
            <a:avLst/>
          </a:prstGeom>
          <a:noFill/>
        </p:spPr>
        <p:txBody>
          <a:bodyPr wrap="square" rtlCol="0">
            <a:spAutoFit/>
          </a:bodyPr>
          <a:lstStyle/>
          <a:p>
            <a:pPr algn="ctr"/>
            <a:endParaRPr lang="en-US" sz="2600" b="1" dirty="0" smtClean="0">
              <a:solidFill>
                <a:schemeClr val="tx2"/>
              </a:solidFill>
              <a:latin typeface="Tahoma" panose="020B0604030504040204" pitchFamily="34" charset="0"/>
              <a:ea typeface="Tahoma" panose="020B0604030504040204" pitchFamily="34" charset="0"/>
              <a:cs typeface="Tahoma" panose="020B0604030504040204" pitchFamily="34" charset="0"/>
            </a:endParaRPr>
          </a:p>
          <a:p>
            <a:pPr algn="ctr"/>
            <a:r>
              <a:rPr lang="en-US" sz="2600" b="1" dirty="0" smtClean="0">
                <a:solidFill>
                  <a:srgbClr val="004A80"/>
                </a:solidFill>
                <a:latin typeface="Arial" pitchFamily="34" charset="0"/>
                <a:ea typeface="Tahoma" panose="020B0604030504040204" pitchFamily="34" charset="0"/>
                <a:cs typeface="Arial" pitchFamily="34" charset="0"/>
              </a:rPr>
              <a:t>MISSION:</a:t>
            </a:r>
          </a:p>
          <a:p>
            <a:pPr algn="ctr"/>
            <a:r>
              <a:rPr lang="en-US" sz="2600" dirty="0" smtClean="0">
                <a:solidFill>
                  <a:srgbClr val="004A80"/>
                </a:solidFill>
                <a:latin typeface="Arial" pitchFamily="34" charset="0"/>
                <a:ea typeface="Tahoma" panose="020B0604030504040204" pitchFamily="34" charset="0"/>
                <a:cs typeface="Arial" pitchFamily="34" charset="0"/>
              </a:rPr>
              <a:t>NAMI Fox Valley works to empower and support everyone touched by mental illness. We strive to eliminate stigma and nurture recovery through education, support, advocacy and outreach.</a:t>
            </a:r>
          </a:p>
          <a:p>
            <a:endParaRPr lang="en-US" sz="2800" dirty="0"/>
          </a:p>
        </p:txBody>
      </p:sp>
      <p:pic>
        <p:nvPicPr>
          <p:cNvPr id="5122" name="Picture 2" descr="http://www.greatlakesdistrict.com/portals/gld/Images/mission-and-vision-statement.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495800" y="571500"/>
            <a:ext cx="3906411" cy="2929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TextBox 4"/>
          <p:cNvSpPr txBox="1"/>
          <p:nvPr/>
        </p:nvSpPr>
        <p:spPr>
          <a:xfrm>
            <a:off x="4267200" y="4030920"/>
            <a:ext cx="4593689" cy="2369880"/>
          </a:xfrm>
          <a:prstGeom prst="rect">
            <a:avLst/>
          </a:prstGeom>
          <a:noFill/>
        </p:spPr>
        <p:txBody>
          <a:bodyPr wrap="square" rtlCol="0">
            <a:spAutoFit/>
          </a:bodyPr>
          <a:lstStyle/>
          <a:p>
            <a:pPr algn="ctr"/>
            <a:r>
              <a:rPr lang="en-US" sz="2600" b="1" dirty="0" smtClean="0">
                <a:solidFill>
                  <a:srgbClr val="004A80"/>
                </a:solidFill>
                <a:latin typeface="Arial" pitchFamily="34" charset="0"/>
                <a:ea typeface="Tahoma" panose="020B0604030504040204" pitchFamily="34" charset="0"/>
                <a:cs typeface="Arial" pitchFamily="34" charset="0"/>
              </a:rPr>
              <a:t>VISION:</a:t>
            </a:r>
          </a:p>
          <a:p>
            <a:pPr algn="ctr"/>
            <a:r>
              <a:rPr lang="en-US" sz="2600" dirty="0" smtClean="0">
                <a:solidFill>
                  <a:srgbClr val="004A80"/>
                </a:solidFill>
                <a:latin typeface="Arial" pitchFamily="34" charset="0"/>
                <a:ea typeface="Tahoma" panose="020B0604030504040204" pitchFamily="34" charset="0"/>
                <a:cs typeface="Arial" pitchFamily="34" charset="0"/>
              </a:rPr>
              <a:t>We </a:t>
            </a:r>
            <a:r>
              <a:rPr lang="en-US" sz="2600" dirty="0">
                <a:solidFill>
                  <a:srgbClr val="004A80"/>
                </a:solidFill>
                <a:latin typeface="Arial" pitchFamily="34" charset="0"/>
                <a:ea typeface="Tahoma" panose="020B0604030504040204" pitchFamily="34" charset="0"/>
                <a:cs typeface="Arial" pitchFamily="34" charset="0"/>
              </a:rPr>
              <a:t>envision a community, free of stigma, that supports and promotes mental health and recovery. </a:t>
            </a:r>
          </a:p>
          <a:p>
            <a:endParaRPr lang="en-US" dirty="0">
              <a:solidFill>
                <a:srgbClr val="004A80"/>
              </a:solidFill>
              <a:latin typeface="Arial" pitchFamily="34" charset="0"/>
              <a:cs typeface="Arial" pitchFamily="34" charset="0"/>
            </a:endParaRPr>
          </a:p>
        </p:txBody>
      </p:sp>
      <p:pic>
        <p:nvPicPr>
          <p:cNvPr id="11" name="Picture 10"/>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609600" y="4343400"/>
            <a:ext cx="3141667" cy="1769531"/>
          </a:xfrm>
          <a:prstGeom prst="rect">
            <a:avLst/>
          </a:prstGeom>
        </p:spPr>
      </p:pic>
    </p:spTree>
    <p:extLst>
      <p:ext uri="{BB962C8B-B14F-4D97-AF65-F5344CB8AC3E}">
        <p14:creationId xmlns="" xmlns:p14="http://schemas.microsoft.com/office/powerpoint/2010/main" val="12991974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41625"/>
            <a:ext cx="3581400" cy="4116375"/>
          </a:xfrm>
        </p:spPr>
        <p:txBody>
          <a:bodyPr>
            <a:normAutofit/>
          </a:bodyPr>
          <a:lstStyle/>
          <a:p>
            <a:pPr algn="ctr">
              <a:buNone/>
            </a:pPr>
            <a:r>
              <a:rPr lang="en-US" sz="2500" b="1" dirty="0" smtClean="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   “A </a:t>
            </a:r>
            <a:r>
              <a:rPr lang="en-US" sz="2500" b="1" dirty="0">
                <a:solidFill>
                  <a:schemeClr val="bg2">
                    <a:lumMod val="60000"/>
                    <a:lumOff val="40000"/>
                  </a:schemeClr>
                </a:solidFill>
                <a:latin typeface="Tahoma" panose="020B0604030504040204" pitchFamily="34" charset="0"/>
                <a:ea typeface="Tahoma" panose="020B0604030504040204" pitchFamily="34" charset="0"/>
                <a:cs typeface="Tahoma" panose="020B0604030504040204" pitchFamily="34" charset="0"/>
              </a:rPr>
              <a:t>process of change through which individuals improve their health and wellness, live a self-directed life, and strive to reach their full </a:t>
            </a:r>
            <a:r>
              <a:rPr lang="en-US" sz="2500" b="1" dirty="0">
                <a:latin typeface="Tahoma" panose="020B0604030504040204" pitchFamily="34" charset="0"/>
                <a:ea typeface="Tahoma" panose="020B0604030504040204" pitchFamily="34" charset="0"/>
                <a:cs typeface="Tahoma" panose="020B0604030504040204" pitchFamily="34" charset="0"/>
              </a:rPr>
              <a:t>potential.” </a:t>
            </a:r>
            <a:endParaRPr lang="en-US" sz="2500" dirty="0">
              <a:latin typeface="Tahoma" panose="020B0604030504040204" pitchFamily="34" charset="0"/>
              <a:ea typeface="Tahoma" panose="020B0604030504040204" pitchFamily="34" charset="0"/>
              <a:cs typeface="Tahoma" panose="020B0604030504040204" pitchFamily="34" charset="0"/>
            </a:endParaRPr>
          </a:p>
          <a:p>
            <a:endParaRPr lang="en-US" dirty="0"/>
          </a:p>
        </p:txBody>
      </p:sp>
      <p:pic>
        <p:nvPicPr>
          <p:cNvPr id="5" name="Picture 4" descr="recovery_SS.jpg"/>
          <p:cNvPicPr>
            <a:picLocks noChangeAspect="1"/>
          </p:cNvPicPr>
          <p:nvPr/>
        </p:nvPicPr>
        <p:blipFill>
          <a:blip r:embed="rId3" cstate="print"/>
          <a:stretch>
            <a:fillRect/>
          </a:stretch>
        </p:blipFill>
        <p:spPr>
          <a:xfrm>
            <a:off x="5363683" y="4241592"/>
            <a:ext cx="3586352" cy="23956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28601" y="214867"/>
            <a:ext cx="4953000" cy="25267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252085" y="235583"/>
            <a:ext cx="3913251" cy="1077218"/>
          </a:xfrm>
          <a:prstGeom prst="rect">
            <a:avLst/>
          </a:prstGeom>
          <a:noFill/>
        </p:spPr>
        <p:txBody>
          <a:bodyPr wrap="none" rtlCol="0">
            <a:spAutoFit/>
          </a:bodyPr>
          <a:lstStyle/>
          <a:p>
            <a:pPr algn="ctr"/>
            <a:r>
              <a:rPr lang="en-US" sz="32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Good News!</a:t>
            </a:r>
          </a:p>
          <a:p>
            <a:pPr algn="ctr"/>
            <a:r>
              <a:rPr lang="en-US" sz="32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Treatment Works!</a:t>
            </a:r>
            <a:endPar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1266"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516435" y="1555865"/>
            <a:ext cx="3384550" cy="23901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581400" y="2750956"/>
            <a:ext cx="1448336" cy="39892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6518629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096000" cy="1143000"/>
          </a:xfrm>
        </p:spPr>
        <p:txBody>
          <a:bodyPr/>
          <a:lstStyle/>
          <a:p>
            <a:endParaRPr lang="en-US" dirty="0"/>
          </a:p>
        </p:txBody>
      </p:sp>
      <p:pic>
        <p:nvPicPr>
          <p:cNvPr id="8" name="Content Placeholder 3" descr="recovery-rocks copy.jpg"/>
          <p:cNvPicPr>
            <a:picLocks noGrp="1" noChangeAspect="1"/>
          </p:cNvPicPr>
          <p:nvPr>
            <p:ph idx="1"/>
          </p:nvPr>
        </p:nvPicPr>
        <p:blipFill>
          <a:blip r:embed="rId3" cstate="print"/>
          <a:stretch>
            <a:fillRect/>
          </a:stretch>
        </p:blipFill>
        <p:spPr>
          <a:xfrm>
            <a:off x="381000" y="431800"/>
            <a:ext cx="8382000" cy="558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95740180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41359"/>
            <a:ext cx="9144000" cy="6816641"/>
          </a:xfrm>
        </p:spPr>
        <p:txBody>
          <a:bodyPr/>
          <a:lstStyle/>
          <a:p>
            <a:pPr marL="0" indent="0">
              <a:buNone/>
            </a:pPr>
            <a:r>
              <a:rPr lang="en-US" dirty="0" smtClean="0"/>
              <a:t>				</a:t>
            </a:r>
            <a:r>
              <a:rPr lang="en-US" dirty="0" smtClean="0">
                <a:solidFill>
                  <a:srgbClr val="002060"/>
                </a:solidFill>
              </a:rPr>
              <a:t>    </a:t>
            </a:r>
            <a:r>
              <a:rPr lang="en-US" dirty="0" smtClean="0"/>
              <a:t>	</a:t>
            </a:r>
            <a:endParaRPr lang="en-US" dirty="0"/>
          </a:p>
        </p:txBody>
      </p:sp>
      <p:pic>
        <p:nvPicPr>
          <p:cNvPr id="7" name="Picture 6" descr="Peer_to_Peer_logo.jpg"/>
          <p:cNvPicPr>
            <a:picLocks noChangeAspect="1"/>
          </p:cNvPicPr>
          <p:nvPr/>
        </p:nvPicPr>
        <p:blipFill>
          <a:blip r:embed="rId3" cstate="print"/>
          <a:stretch>
            <a:fillRect/>
          </a:stretch>
        </p:blipFill>
        <p:spPr>
          <a:xfrm>
            <a:off x="685800" y="381000"/>
            <a:ext cx="2382332" cy="1322214"/>
          </a:xfrm>
          <a:prstGeom prst="rect">
            <a:avLst/>
          </a:prstGeom>
        </p:spPr>
      </p:pic>
      <p:pic>
        <p:nvPicPr>
          <p:cNvPr id="9" name="Picture 8" descr="Ending-the-Silence-jpg.jpg"/>
          <p:cNvPicPr>
            <a:picLocks noChangeAspect="1"/>
          </p:cNvPicPr>
          <p:nvPr/>
        </p:nvPicPr>
        <p:blipFill>
          <a:blip r:embed="rId4" cstate="print"/>
          <a:stretch>
            <a:fillRect/>
          </a:stretch>
        </p:blipFill>
        <p:spPr>
          <a:xfrm>
            <a:off x="533400" y="2057400"/>
            <a:ext cx="2237377" cy="1210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Content Placeholder 3" descr="ioovlogogreen.jpg"/>
          <p:cNvPicPr>
            <a:picLocks noChangeAspect="1"/>
          </p:cNvPicPr>
          <p:nvPr/>
        </p:nvPicPr>
        <p:blipFill>
          <a:blip r:embed="rId5" cstate="print"/>
          <a:stretch>
            <a:fillRect/>
          </a:stretch>
        </p:blipFill>
        <p:spPr>
          <a:xfrm>
            <a:off x="838200" y="3962400"/>
            <a:ext cx="4413714" cy="567060"/>
          </a:xfrm>
          <a:prstGeom prst="rect">
            <a:avLst/>
          </a:prstGeom>
        </p:spPr>
      </p:pic>
      <p:pic>
        <p:nvPicPr>
          <p:cNvPr id="12" name="Picture 3"/>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57200" y="4953000"/>
            <a:ext cx="1308801" cy="11330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Content Placeholder 3" descr="support%20group.jpg"/>
          <p:cNvPicPr>
            <a:picLocks noChangeAspect="1"/>
          </p:cNvPicPr>
          <p:nvPr/>
        </p:nvPicPr>
        <p:blipFill>
          <a:blip r:embed="rId7" cstate="print"/>
          <a:stretch>
            <a:fillRect/>
          </a:stretch>
        </p:blipFill>
        <p:spPr>
          <a:xfrm>
            <a:off x="2264924" y="4876801"/>
            <a:ext cx="1621276" cy="12191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3581400" y="2743200"/>
            <a:ext cx="4147343" cy="6125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5562600" y="990600"/>
            <a:ext cx="2547143" cy="15185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3124200" y="152400"/>
            <a:ext cx="4572000" cy="63246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5943600" y="3657600"/>
            <a:ext cx="2285525" cy="7839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343400" y="4572000"/>
            <a:ext cx="3921021" cy="369332"/>
          </a:xfrm>
          <a:prstGeom prst="rect">
            <a:avLst/>
          </a:prstGeom>
          <a:noFill/>
        </p:spPr>
        <p:txBody>
          <a:bodyPr wrap="square" rtlCol="0">
            <a:spAutoFit/>
          </a:bodyPr>
          <a:lstStyle/>
          <a:p>
            <a:r>
              <a:rPr lang="en-US" b="1" dirty="0" smtClean="0">
                <a:solidFill>
                  <a:srgbClr val="FF0000"/>
                </a:solidFill>
                <a:latin typeface="Tahoma" panose="020B0604030504040204" pitchFamily="34" charset="0"/>
                <a:ea typeface="Tahoma" panose="020B0604030504040204" pitchFamily="34" charset="0"/>
                <a:cs typeface="Tahoma" panose="020B0604030504040204" pitchFamily="34" charset="0"/>
              </a:rPr>
              <a:t>101’s – Community Education</a:t>
            </a:r>
            <a:endParaRPr lang="en-US"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pic>
        <p:nvPicPr>
          <p:cNvPr id="2053" name="Picture 5"/>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7620000" y="5181600"/>
            <a:ext cx="1059762" cy="11031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4648200" y="5105400"/>
            <a:ext cx="1858433" cy="9469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extBox 2"/>
          <p:cNvSpPr txBox="1"/>
          <p:nvPr/>
        </p:nvSpPr>
        <p:spPr>
          <a:xfrm>
            <a:off x="4191000" y="6172200"/>
            <a:ext cx="3222357" cy="338554"/>
          </a:xfrm>
          <a:prstGeom prst="rect">
            <a:avLst/>
          </a:prstGeom>
          <a:noFill/>
        </p:spPr>
        <p:txBody>
          <a:bodyPr wrap="none" rtlCol="0">
            <a:spAutoFit/>
          </a:bodyPr>
          <a:lstStyle/>
          <a:p>
            <a:pPr algn="ctr"/>
            <a:r>
              <a:rPr lang="en-US" sz="1600" b="1" dirty="0" smtClean="0">
                <a:solidFill>
                  <a:srgbClr val="004A80"/>
                </a:solidFill>
                <a:latin typeface="Tahoma" panose="020B0604030504040204" pitchFamily="34" charset="0"/>
                <a:ea typeface="Tahoma" panose="020B0604030504040204" pitchFamily="34" charset="0"/>
                <a:cs typeface="Tahoma" panose="020B0604030504040204" pitchFamily="34" charset="0"/>
              </a:rPr>
              <a:t>MICA – Children/Adolescents</a:t>
            </a:r>
            <a:endParaRPr lang="en-US" sz="1600" b="1" dirty="0">
              <a:solidFill>
                <a:srgbClr val="004A80"/>
              </a:solidFill>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3657600" y="1066800"/>
            <a:ext cx="1483826" cy="13696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28559967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1" y="1952384"/>
            <a:ext cx="5486399" cy="5134216"/>
          </a:xfrm>
          <a:prstGeom prst="rect">
            <a:avLst/>
          </a:prstGeom>
        </p:spPr>
        <p:txBody>
          <a:bodyPr>
            <a:normAutofit/>
          </a:bodyPr>
          <a:lstStyle/>
          <a:p>
            <a:r>
              <a:rPr lang="en-US" sz="2400" dirty="0">
                <a:solidFill>
                  <a:schemeClr val="tx2"/>
                </a:solidFill>
              </a:rPr>
              <a:t>Descriptions/dates of program offerings: </a:t>
            </a:r>
            <a:r>
              <a:rPr lang="en-US" sz="2400" dirty="0" smtClean="0">
                <a:solidFill>
                  <a:schemeClr val="tx2"/>
                </a:solidFill>
                <a:hlinkClick r:id="rId3"/>
              </a:rPr>
              <a:t>www.namifoxvalley.org</a:t>
            </a:r>
            <a:endParaRPr lang="en-US" sz="2400" dirty="0" smtClean="0">
              <a:solidFill>
                <a:schemeClr val="tx2"/>
              </a:solidFill>
            </a:endParaRPr>
          </a:p>
          <a:p>
            <a:endParaRPr lang="en-US" sz="2400" dirty="0" smtClean="0">
              <a:solidFill>
                <a:schemeClr val="tx2"/>
              </a:solidFill>
            </a:endParaRPr>
          </a:p>
          <a:p>
            <a:r>
              <a:rPr lang="en-US" sz="2400" dirty="0" smtClean="0">
                <a:solidFill>
                  <a:schemeClr val="tx2"/>
                </a:solidFill>
              </a:rPr>
              <a:t>Call </a:t>
            </a:r>
            <a:r>
              <a:rPr lang="en-US" sz="2400" dirty="0">
                <a:solidFill>
                  <a:schemeClr val="tx2"/>
                </a:solidFill>
              </a:rPr>
              <a:t>us at (</a:t>
            </a:r>
            <a:r>
              <a:rPr lang="en-US" sz="2400" dirty="0" smtClean="0">
                <a:solidFill>
                  <a:schemeClr val="tx2"/>
                </a:solidFill>
              </a:rPr>
              <a:t>920) 954-1550</a:t>
            </a:r>
          </a:p>
          <a:p>
            <a:endParaRPr lang="en-US" sz="2400" dirty="0" smtClean="0">
              <a:solidFill>
                <a:schemeClr val="tx2"/>
              </a:solidFill>
            </a:endParaRPr>
          </a:p>
          <a:p>
            <a:r>
              <a:rPr lang="en-US" sz="2400" dirty="0" smtClean="0">
                <a:solidFill>
                  <a:schemeClr val="tx2"/>
                </a:solidFill>
              </a:rPr>
              <a:t>Join our mailing list!                                  (Post and/or Electronic)</a:t>
            </a:r>
          </a:p>
          <a:p>
            <a:endParaRPr lang="en-US" sz="2400" dirty="0" smtClean="0">
              <a:solidFill>
                <a:schemeClr val="tx2"/>
              </a:solidFill>
            </a:endParaRPr>
          </a:p>
          <a:p>
            <a:r>
              <a:rPr lang="en-US" sz="2400" dirty="0" smtClean="0">
                <a:solidFill>
                  <a:schemeClr val="tx2"/>
                </a:solidFill>
              </a:rPr>
              <a:t>Stop by 211 E. Franklin Street – we are here to help!</a:t>
            </a:r>
            <a:endParaRPr lang="en-US" sz="2400" u="sng" dirty="0" smtClean="0">
              <a:solidFill>
                <a:srgbClr val="0033CC"/>
              </a:solidFill>
            </a:endParaRPr>
          </a:p>
          <a:p>
            <a:endParaRPr lang="en-US" sz="2400" dirty="0"/>
          </a:p>
          <a:p>
            <a:endParaRPr lang="en-US" sz="2400" dirty="0" smtClean="0"/>
          </a:p>
          <a:p>
            <a:endParaRPr lang="en-US" sz="2400" dirty="0"/>
          </a:p>
        </p:txBody>
      </p:sp>
      <p:pic>
        <p:nvPicPr>
          <p:cNvPr id="6147" name="Picture 3" descr="C:\Users\devspecialist\AppData\Local\Microsoft\Windows\Temporary Internet Files\Content.IE5\W10G6K2U\MC900433797[1].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410200" y="2667000"/>
            <a:ext cx="3276600" cy="327660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nami-logo-large.jpg"/>
          <p:cNvPicPr>
            <a:picLocks noChangeAspect="1"/>
          </p:cNvPicPr>
          <p:nvPr/>
        </p:nvPicPr>
        <p:blipFill>
          <a:blip r:embed="rId5" cstate="print"/>
          <a:stretch>
            <a:fillRect/>
          </a:stretch>
        </p:blipFill>
        <p:spPr>
          <a:xfrm>
            <a:off x="990600" y="304800"/>
            <a:ext cx="7239000" cy="1221746"/>
          </a:xfrm>
          <a:prstGeom prst="rect">
            <a:avLst/>
          </a:prstGeom>
        </p:spPr>
      </p:pic>
    </p:spTree>
    <p:extLst>
      <p:ext uri="{BB962C8B-B14F-4D97-AF65-F5344CB8AC3E}">
        <p14:creationId xmlns="" xmlns:p14="http://schemas.microsoft.com/office/powerpoint/2010/main" val="32652754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3400"/>
            <a:ext cx="7696200" cy="762000"/>
          </a:xfrm>
        </p:spPr>
        <p:txBody>
          <a:bodyPr>
            <a:noAutofit/>
          </a:bodyPr>
          <a:lstStyle/>
          <a:p>
            <a:r>
              <a:rPr lang="en-US" sz="4800" b="1" dirty="0" smtClean="0">
                <a:solidFill>
                  <a:srgbClr val="004A80"/>
                </a:solidFill>
                <a:effectLst>
                  <a:outerShdw blurRad="38100" dist="38100" dir="2700000" algn="tl">
                    <a:srgbClr val="000000">
                      <a:alpha val="43137"/>
                    </a:srgbClr>
                  </a:outerShdw>
                </a:effectLst>
                <a:latin typeface="Franklin Gothic Demi" pitchFamily="34" charset="0"/>
              </a:rPr>
              <a:t>The Gifts of Peer Support</a:t>
            </a:r>
            <a:endParaRPr lang="en-US" sz="4800" b="1" dirty="0">
              <a:solidFill>
                <a:srgbClr val="004A80"/>
              </a:solidFill>
              <a:effectLst>
                <a:outerShdw blurRad="38100" dist="38100" dir="2700000" algn="tl">
                  <a:srgbClr val="000000">
                    <a:alpha val="43137"/>
                  </a:srgbClr>
                </a:outerShdw>
              </a:effectLst>
              <a:latin typeface="Franklin Gothic Demi" pitchFamily="34" charset="0"/>
            </a:endParaRPr>
          </a:p>
        </p:txBody>
      </p:sp>
      <p:sp>
        <p:nvSpPr>
          <p:cNvPr id="3" name="Content Placeholder 2"/>
          <p:cNvSpPr>
            <a:spLocks noGrp="1"/>
          </p:cNvSpPr>
          <p:nvPr>
            <p:ph idx="1"/>
          </p:nvPr>
        </p:nvSpPr>
        <p:spPr>
          <a:xfrm>
            <a:off x="1066800" y="1828800"/>
            <a:ext cx="8610600" cy="4876800"/>
          </a:xfrm>
        </p:spPr>
        <p:txBody>
          <a:bodyPr>
            <a:normAutofit/>
          </a:bodyPr>
          <a:lstStyle/>
          <a:p>
            <a:pPr>
              <a:spcBef>
                <a:spcPts val="0"/>
              </a:spcBef>
            </a:pPr>
            <a:r>
              <a:rPr lang="en-US" dirty="0" smtClean="0">
                <a:solidFill>
                  <a:srgbClr val="004A80"/>
                </a:solidFill>
                <a:cs typeface="Arial" pitchFamily="34" charset="0"/>
              </a:rPr>
              <a:t>“</a:t>
            </a:r>
            <a:r>
              <a:rPr lang="en-US" dirty="0" smtClean="0">
                <a:solidFill>
                  <a:schemeClr val="bg2"/>
                </a:solidFill>
                <a:cs typeface="Arial" pitchFamily="34" charset="0"/>
              </a:rPr>
              <a:t>Been There, Done </a:t>
            </a:r>
            <a:r>
              <a:rPr lang="en-US" dirty="0" smtClean="0">
                <a:solidFill>
                  <a:srgbClr val="004A80"/>
                </a:solidFill>
                <a:cs typeface="Arial" pitchFamily="34" charset="0"/>
              </a:rPr>
              <a:t>That” </a:t>
            </a:r>
          </a:p>
          <a:p>
            <a:pPr>
              <a:spcBef>
                <a:spcPts val="0"/>
              </a:spcBef>
            </a:pPr>
            <a:r>
              <a:rPr lang="en-US" dirty="0" smtClean="0">
                <a:solidFill>
                  <a:srgbClr val="004A80"/>
                </a:solidFill>
                <a:cs typeface="Arial" pitchFamily="34" charset="0"/>
              </a:rPr>
              <a:t>Insight</a:t>
            </a:r>
          </a:p>
          <a:p>
            <a:pPr>
              <a:spcBef>
                <a:spcPts val="0"/>
              </a:spcBef>
            </a:pPr>
            <a:r>
              <a:rPr lang="en-US" dirty="0" smtClean="0">
                <a:solidFill>
                  <a:srgbClr val="004A80"/>
                </a:solidFill>
                <a:cs typeface="Arial" pitchFamily="34" charset="0"/>
              </a:rPr>
              <a:t>Compassion</a:t>
            </a:r>
          </a:p>
          <a:p>
            <a:pPr>
              <a:spcBef>
                <a:spcPts val="0"/>
              </a:spcBef>
            </a:pPr>
            <a:r>
              <a:rPr lang="en-US" dirty="0" smtClean="0">
                <a:solidFill>
                  <a:srgbClr val="004A80"/>
                </a:solidFill>
                <a:cs typeface="Arial" pitchFamily="34" charset="0"/>
              </a:rPr>
              <a:t>Hope</a:t>
            </a:r>
          </a:p>
          <a:p>
            <a:pPr>
              <a:spcBef>
                <a:spcPts val="0"/>
              </a:spcBef>
            </a:pPr>
            <a:r>
              <a:rPr lang="en-US" dirty="0" smtClean="0">
                <a:solidFill>
                  <a:srgbClr val="004A80"/>
                </a:solidFill>
                <a:cs typeface="Arial" pitchFamily="34" charset="0"/>
              </a:rPr>
              <a:t>Trust</a:t>
            </a:r>
          </a:p>
          <a:p>
            <a:pPr>
              <a:spcBef>
                <a:spcPts val="0"/>
              </a:spcBef>
            </a:pPr>
            <a:r>
              <a:rPr lang="en-US" dirty="0" smtClean="0">
                <a:solidFill>
                  <a:srgbClr val="004A80"/>
                </a:solidFill>
                <a:cs typeface="Arial" pitchFamily="34" charset="0"/>
              </a:rPr>
              <a:t>Whole- Health</a:t>
            </a:r>
          </a:p>
          <a:p>
            <a:pPr>
              <a:spcBef>
                <a:spcPts val="0"/>
              </a:spcBef>
            </a:pPr>
            <a:r>
              <a:rPr lang="en-US" dirty="0" smtClean="0">
                <a:solidFill>
                  <a:srgbClr val="004A80"/>
                </a:solidFill>
                <a:cs typeface="Arial" pitchFamily="34" charset="0"/>
              </a:rPr>
              <a:t>Self Direction</a:t>
            </a:r>
          </a:p>
        </p:txBody>
      </p:sp>
      <p:pic>
        <p:nvPicPr>
          <p:cNvPr id="53250" name="Picture 2" descr="http://blogs.psychcentral.com/humor/files/2010/09/Mental-Health-humor-peer-to-peer-by-chato-b-stewart.jpg"/>
          <p:cNvPicPr>
            <a:picLocks noChangeAspect="1" noChangeArrowheads="1"/>
          </p:cNvPicPr>
          <p:nvPr/>
        </p:nvPicPr>
        <p:blipFill>
          <a:blip r:embed="rId3" cstate="print"/>
          <a:srcRect/>
          <a:stretch>
            <a:fillRect/>
          </a:stretch>
        </p:blipFill>
        <p:spPr bwMode="auto">
          <a:xfrm>
            <a:off x="4876800" y="2814084"/>
            <a:ext cx="3200400" cy="2977116"/>
          </a:xfrm>
          <a:prstGeom prst="rect">
            <a:avLst/>
          </a:prstGeom>
          <a:noFill/>
          <a:ln w="38100">
            <a:solidFill>
              <a:srgbClr val="002060"/>
            </a:solidFill>
          </a:ln>
        </p:spPr>
      </p:pic>
    </p:spTree>
    <p:extLst>
      <p:ext uri="{BB962C8B-B14F-4D97-AF65-F5344CB8AC3E}">
        <p14:creationId xmlns="" xmlns:p14="http://schemas.microsoft.com/office/powerpoint/2010/main" val="273233466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915400" cy="1143000"/>
          </a:xfrm>
        </p:spPr>
        <p:txBody>
          <a:bodyPr>
            <a:noAutofit/>
          </a:bodyPr>
          <a:lstStyle/>
          <a:p>
            <a:r>
              <a:rPr lang="en-US" sz="3200" dirty="0" smtClean="0">
                <a:solidFill>
                  <a:srgbClr val="004A80"/>
                </a:solidFill>
                <a:effectLst>
                  <a:outerShdw blurRad="38100" dist="38100" dir="2700000" algn="tl">
                    <a:srgbClr val="000000">
                      <a:alpha val="43137"/>
                    </a:srgbClr>
                  </a:outerShdw>
                </a:effectLst>
                <a:latin typeface="Franklin Gothic Demi" pitchFamily="34" charset="0"/>
              </a:rPr>
              <a:t>Mental Health Problems vs. Mental Illness</a:t>
            </a:r>
            <a:br>
              <a:rPr lang="en-US" sz="3200" dirty="0" smtClean="0">
                <a:solidFill>
                  <a:srgbClr val="004A80"/>
                </a:solidFill>
                <a:effectLst>
                  <a:outerShdw blurRad="38100" dist="38100" dir="2700000" algn="tl">
                    <a:srgbClr val="000000">
                      <a:alpha val="43137"/>
                    </a:srgbClr>
                  </a:outerShdw>
                </a:effectLst>
                <a:latin typeface="Franklin Gothic Demi" pitchFamily="34" charset="0"/>
              </a:rPr>
            </a:br>
            <a:r>
              <a:rPr lang="en-US" sz="3200" dirty="0" smtClean="0">
                <a:solidFill>
                  <a:srgbClr val="004A80"/>
                </a:solidFill>
                <a:effectLst>
                  <a:outerShdw blurRad="38100" dist="38100" dir="2700000" algn="tl">
                    <a:srgbClr val="000000">
                      <a:alpha val="43137"/>
                    </a:srgbClr>
                  </a:outerShdw>
                </a:effectLst>
                <a:latin typeface="Franklin Gothic Demi" pitchFamily="34" charset="0"/>
              </a:rPr>
              <a:t>What’s the difference?</a:t>
            </a:r>
            <a:endParaRPr lang="en-US" sz="3200" dirty="0">
              <a:solidFill>
                <a:srgbClr val="004A80"/>
              </a:solidFill>
              <a:effectLst>
                <a:outerShdw blurRad="38100" dist="38100" dir="2700000" algn="tl">
                  <a:srgbClr val="000000">
                    <a:alpha val="43137"/>
                  </a:srgbClr>
                </a:outerShdw>
              </a:effectLst>
              <a:latin typeface="Franklin Gothic Demi" pitchFamily="34" charset="0"/>
            </a:endParaRPr>
          </a:p>
        </p:txBody>
      </p:sp>
      <p:pic>
        <p:nvPicPr>
          <p:cNvPr id="5" name="Content Placeholder 4" descr="badDay.jpg"/>
          <p:cNvPicPr>
            <a:picLocks noGrp="1" noChangeAspect="1"/>
          </p:cNvPicPr>
          <p:nvPr>
            <p:ph idx="1"/>
          </p:nvPr>
        </p:nvPicPr>
        <p:blipFill>
          <a:blip r:embed="rId3" cstate="print"/>
          <a:stretch>
            <a:fillRect/>
          </a:stretch>
        </p:blipFill>
        <p:spPr>
          <a:xfrm>
            <a:off x="2362200" y="1828800"/>
            <a:ext cx="4191000" cy="2514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676400" y="4724400"/>
            <a:ext cx="6629400" cy="1384995"/>
          </a:xfrm>
          <a:prstGeom prst="rect">
            <a:avLst/>
          </a:prstGeom>
          <a:noFill/>
        </p:spPr>
        <p:txBody>
          <a:bodyPr wrap="square" rtlCol="0">
            <a:spAutoFit/>
          </a:bodyPr>
          <a:lstStyle/>
          <a:p>
            <a:pPr marL="342900" indent="-342900">
              <a:buAutoNum type="arabicPeriod"/>
            </a:pPr>
            <a:r>
              <a:rPr lang="en-US" sz="2800" dirty="0" smtClean="0">
                <a:solidFill>
                  <a:srgbClr val="004A80"/>
                </a:solidFill>
                <a:cs typeface="Arial" pitchFamily="34" charset="0"/>
              </a:rPr>
              <a:t>Clear trigger (often situational)</a:t>
            </a:r>
          </a:p>
          <a:p>
            <a:pPr marL="342900" indent="-342900">
              <a:buAutoNum type="arabicPeriod"/>
            </a:pPr>
            <a:r>
              <a:rPr lang="en-US" sz="2800" dirty="0" smtClean="0">
                <a:solidFill>
                  <a:srgbClr val="004A80"/>
                </a:solidFill>
                <a:cs typeface="Arial" pitchFamily="34" charset="0"/>
              </a:rPr>
              <a:t>Coping skills relieve symptoms</a:t>
            </a:r>
          </a:p>
          <a:p>
            <a:pPr marL="342900" indent="-342900">
              <a:buAutoNum type="arabicPeriod"/>
            </a:pPr>
            <a:r>
              <a:rPr lang="en-US" sz="2800" dirty="0" smtClean="0">
                <a:solidFill>
                  <a:srgbClr val="004A80"/>
                </a:solidFill>
                <a:cs typeface="Arial" pitchFamily="34" charset="0"/>
              </a:rPr>
              <a:t>Defined period of time</a:t>
            </a:r>
          </a:p>
        </p:txBody>
      </p:sp>
    </p:spTree>
    <p:extLst>
      <p:ext uri="{BB962C8B-B14F-4D97-AF65-F5344CB8AC3E}">
        <p14:creationId xmlns="" xmlns:p14="http://schemas.microsoft.com/office/powerpoint/2010/main" val="143842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457200"/>
            <a:ext cx="8175978" cy="1295400"/>
          </a:xfrm>
          <a:prstGeom prst="rect">
            <a:avLst/>
          </a:prstGeom>
        </p:spPr>
        <p:txBody>
          <a:bodyPr>
            <a:normAutofit fontScale="85000" lnSpcReduction="10000"/>
          </a:bodyPr>
          <a:lstStyle/>
          <a:p>
            <a:pPr marL="68580" indent="0">
              <a:buNone/>
            </a:pPr>
            <a:r>
              <a:rPr lang="en-US" sz="3000" dirty="0" smtClean="0">
                <a:solidFill>
                  <a:srgbClr val="004A80"/>
                </a:solidFill>
                <a:cs typeface="Arial" pitchFamily="34" charset="0"/>
              </a:rPr>
              <a:t>“A state of being in which the demands, responsibilities, and requirements of daily life are PERCEIVED to outweigh the resources with which to manage them.”  </a:t>
            </a:r>
          </a:p>
          <a:p>
            <a:pPr marL="68580" indent="0">
              <a:buNone/>
            </a:pPr>
            <a:endParaRPr lang="en-US" dirty="0" smtClean="0">
              <a:solidFill>
                <a:srgbClr val="002060"/>
              </a:solidFill>
            </a:endParaRPr>
          </a:p>
        </p:txBody>
      </p:sp>
      <p:sp>
        <p:nvSpPr>
          <p:cNvPr id="7" name="TextBox 6"/>
          <p:cNvSpPr txBox="1"/>
          <p:nvPr/>
        </p:nvSpPr>
        <p:spPr>
          <a:xfrm>
            <a:off x="1295400" y="5029200"/>
            <a:ext cx="8534400" cy="1169551"/>
          </a:xfrm>
          <a:prstGeom prst="rect">
            <a:avLst/>
          </a:prstGeom>
          <a:noFill/>
        </p:spPr>
        <p:txBody>
          <a:bodyPr wrap="square" rtlCol="0">
            <a:spAutoFit/>
          </a:bodyPr>
          <a:lstStyle/>
          <a:p>
            <a:r>
              <a:rPr lang="en-US" sz="2600" dirty="0">
                <a:solidFill>
                  <a:srgbClr val="004A80"/>
                </a:solidFill>
              </a:rPr>
              <a:t>Mental health </a:t>
            </a:r>
            <a:r>
              <a:rPr lang="en-US" sz="2600" dirty="0" smtClean="0">
                <a:solidFill>
                  <a:srgbClr val="004A80"/>
                </a:solidFill>
              </a:rPr>
              <a:t>problems may inhibit the ability </a:t>
            </a:r>
          </a:p>
          <a:p>
            <a:r>
              <a:rPr lang="en-US" sz="2600" dirty="0" smtClean="0">
                <a:solidFill>
                  <a:srgbClr val="004A80"/>
                </a:solidFill>
              </a:rPr>
              <a:t>to maintain balance </a:t>
            </a:r>
            <a:r>
              <a:rPr lang="en-US" sz="2600" dirty="0">
                <a:solidFill>
                  <a:srgbClr val="004A80"/>
                </a:solidFill>
              </a:rPr>
              <a:t>by </a:t>
            </a:r>
            <a:r>
              <a:rPr lang="en-US" sz="2600" dirty="0" smtClean="0">
                <a:solidFill>
                  <a:srgbClr val="004A80"/>
                </a:solidFill>
              </a:rPr>
              <a:t>eating </a:t>
            </a:r>
            <a:r>
              <a:rPr lang="en-US" sz="2600" dirty="0">
                <a:solidFill>
                  <a:srgbClr val="004A80"/>
                </a:solidFill>
              </a:rPr>
              <a:t>away at </a:t>
            </a:r>
            <a:r>
              <a:rPr lang="en-US" sz="2600" dirty="0" smtClean="0">
                <a:solidFill>
                  <a:srgbClr val="004A80"/>
                </a:solidFill>
              </a:rPr>
              <a:t>resources</a:t>
            </a:r>
            <a:endParaRPr lang="en-US" sz="2600" dirty="0">
              <a:solidFill>
                <a:srgbClr val="004A80"/>
              </a:solidFill>
            </a:endParaRPr>
          </a:p>
          <a:p>
            <a:endParaRPr lang="en-US" dirty="0">
              <a:solidFill>
                <a:srgbClr val="004A80"/>
              </a:solidFill>
            </a:endParaRPr>
          </a:p>
        </p:txBody>
      </p:sp>
      <p:pic>
        <p:nvPicPr>
          <p:cNvPr id="1026"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813299" y="2057400"/>
            <a:ext cx="3687657" cy="236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TextBox 7"/>
          <p:cNvSpPr txBox="1"/>
          <p:nvPr/>
        </p:nvSpPr>
        <p:spPr>
          <a:xfrm>
            <a:off x="5105400" y="3505200"/>
            <a:ext cx="990600" cy="307777"/>
          </a:xfrm>
          <a:prstGeom prst="rect">
            <a:avLst/>
          </a:prstGeom>
          <a:noFill/>
        </p:spPr>
        <p:txBody>
          <a:bodyPr wrap="square" rtlCol="0">
            <a:spAutoFit/>
          </a:bodyPr>
          <a:lstStyle/>
          <a:p>
            <a:r>
              <a:rPr lang="en-US" sz="1400" b="1" dirty="0" smtClean="0">
                <a:solidFill>
                  <a:srgbClr val="004A80"/>
                </a:solidFill>
              </a:rPr>
              <a:t>Demands</a:t>
            </a:r>
            <a:endParaRPr lang="en-US" sz="1400" b="1" dirty="0">
              <a:solidFill>
                <a:srgbClr val="004A80"/>
              </a:solidFill>
            </a:endParaRPr>
          </a:p>
        </p:txBody>
      </p:sp>
      <p:sp>
        <p:nvSpPr>
          <p:cNvPr id="9" name="TextBox 8"/>
          <p:cNvSpPr txBox="1"/>
          <p:nvPr/>
        </p:nvSpPr>
        <p:spPr>
          <a:xfrm>
            <a:off x="7391400" y="3502223"/>
            <a:ext cx="990600" cy="307777"/>
          </a:xfrm>
          <a:prstGeom prst="rect">
            <a:avLst/>
          </a:prstGeom>
          <a:noFill/>
        </p:spPr>
        <p:txBody>
          <a:bodyPr wrap="square" rtlCol="0">
            <a:spAutoFit/>
          </a:bodyPr>
          <a:lstStyle/>
          <a:p>
            <a:r>
              <a:rPr lang="en-US" sz="1400" b="1" dirty="0" smtClean="0">
                <a:solidFill>
                  <a:srgbClr val="004A80"/>
                </a:solidFill>
              </a:rPr>
              <a:t>Resources</a:t>
            </a:r>
            <a:endParaRPr lang="en-US" sz="1400" b="1" dirty="0">
              <a:solidFill>
                <a:srgbClr val="004A80"/>
              </a:solidFill>
            </a:endParaRPr>
          </a:p>
        </p:txBody>
      </p:sp>
      <p:pic>
        <p:nvPicPr>
          <p:cNvPr id="10" name="Picture 9" descr="bigstock-Stress--business-person-stres-48848486.jpg"/>
          <p:cNvPicPr>
            <a:picLocks noChangeAspect="1"/>
          </p:cNvPicPr>
          <p:nvPr/>
        </p:nvPicPr>
        <p:blipFill>
          <a:blip r:embed="rId4" cstate="print"/>
          <a:stretch>
            <a:fillRect/>
          </a:stretch>
        </p:blipFill>
        <p:spPr>
          <a:xfrm>
            <a:off x="1371600" y="2057400"/>
            <a:ext cx="3149600" cy="236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1697394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solidFill>
                  <a:srgbClr val="004A80"/>
                </a:solidFill>
                <a:effectLst>
                  <a:outerShdw blurRad="38100" dist="38100" dir="2700000" algn="tl">
                    <a:srgbClr val="000000">
                      <a:alpha val="43137"/>
                    </a:srgbClr>
                  </a:outerShdw>
                </a:effectLst>
                <a:latin typeface="Franklin Gothic Demi" pitchFamily="34" charset="0"/>
              </a:rPr>
              <a:t>Defining Mental Illness</a:t>
            </a:r>
            <a:endParaRPr lang="en-US" dirty="0">
              <a:solidFill>
                <a:srgbClr val="004A80"/>
              </a:solidFill>
              <a:effectLst>
                <a:outerShdw blurRad="38100" dist="38100" dir="2700000" algn="tl">
                  <a:srgbClr val="000000">
                    <a:alpha val="43137"/>
                  </a:srgbClr>
                </a:outerShdw>
              </a:effectLst>
              <a:latin typeface="Franklin Gothic Demi" pitchFamily="34" charset="0"/>
            </a:endParaRPr>
          </a:p>
        </p:txBody>
      </p:sp>
      <p:sp>
        <p:nvSpPr>
          <p:cNvPr id="3" name="Content Placeholder 2"/>
          <p:cNvSpPr>
            <a:spLocks noGrp="1"/>
          </p:cNvSpPr>
          <p:nvPr>
            <p:ph idx="1"/>
          </p:nvPr>
        </p:nvSpPr>
        <p:spPr>
          <a:xfrm>
            <a:off x="762000" y="4267200"/>
            <a:ext cx="8001000" cy="1371600"/>
          </a:xfrm>
        </p:spPr>
        <p:txBody>
          <a:bodyPr>
            <a:noAutofit/>
          </a:bodyPr>
          <a:lstStyle/>
          <a:p>
            <a:pPr marL="68580" indent="0">
              <a:buNone/>
            </a:pPr>
            <a:r>
              <a:rPr lang="en-US" sz="2400" dirty="0" smtClean="0">
                <a:solidFill>
                  <a:srgbClr val="002060"/>
                </a:solidFill>
              </a:rPr>
              <a:t>Mental illnesses are medical conditions </a:t>
            </a:r>
            <a:r>
              <a:rPr lang="en-US" sz="2400" dirty="0">
                <a:solidFill>
                  <a:srgbClr val="002060"/>
                </a:solidFill>
              </a:rPr>
              <a:t>that </a:t>
            </a:r>
            <a:r>
              <a:rPr lang="en-US" sz="2400" dirty="0" smtClean="0">
                <a:solidFill>
                  <a:srgbClr val="002060"/>
                </a:solidFill>
              </a:rPr>
              <a:t>disrupt </a:t>
            </a:r>
            <a:r>
              <a:rPr lang="en-US" sz="2400" dirty="0">
                <a:solidFill>
                  <a:srgbClr val="002060"/>
                </a:solidFill>
              </a:rPr>
              <a:t>a person’s thinking, feeling, mood, behavior and ability to relate to others, and causes the person distress and difficulty in daily functioning</a:t>
            </a:r>
            <a:r>
              <a:rPr lang="en-US" sz="2400" dirty="0" smtClean="0">
                <a:solidFill>
                  <a:srgbClr val="002060"/>
                </a:solidFill>
              </a:rPr>
              <a:t>.</a:t>
            </a:r>
          </a:p>
          <a:p>
            <a:pPr marL="68580" indent="0">
              <a:buNone/>
            </a:pPr>
            <a:r>
              <a:rPr lang="en-US" sz="1800" i="1" dirty="0" smtClean="0">
                <a:solidFill>
                  <a:srgbClr val="002060"/>
                </a:solidFill>
              </a:rPr>
              <a:t>(The Science of Mental Illness. National Institutes of Health; National Institute of Mental Health)</a:t>
            </a:r>
          </a:p>
          <a:p>
            <a:endParaRPr lang="en-US" sz="1800" dirty="0">
              <a:solidFill>
                <a:srgbClr val="002060"/>
              </a:solidFill>
            </a:endParaRPr>
          </a:p>
        </p:txBody>
      </p:sp>
      <p:pic>
        <p:nvPicPr>
          <p:cNvPr id="4" name="Picture 3" descr="amber_osterhout_painting.jpg"/>
          <p:cNvPicPr>
            <a:picLocks noChangeAspect="1"/>
          </p:cNvPicPr>
          <p:nvPr/>
        </p:nvPicPr>
        <p:blipFill>
          <a:blip r:embed="rId3" cstate="print"/>
          <a:stretch>
            <a:fillRect/>
          </a:stretch>
        </p:blipFill>
        <p:spPr>
          <a:xfrm>
            <a:off x="2419350" y="1143000"/>
            <a:ext cx="4286250" cy="2924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850334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bg2"/>
                </a:solidFill>
              </a:rPr>
              <a:t>Mental Health – Mental Illness Continuum</a:t>
            </a:r>
            <a:endParaRPr lang="en-US" sz="3600" b="1" dirty="0">
              <a:solidFill>
                <a:schemeClr val="bg2"/>
              </a:solidFill>
            </a:endParaRPr>
          </a:p>
        </p:txBody>
      </p:sp>
      <p:pic>
        <p:nvPicPr>
          <p:cNvPr id="1026" name="Picture 2" descr="C:\Users\comengagedir\Desktop\continuum.jpg"/>
          <p:cNvPicPr>
            <a:picLocks noGrp="1" noChangeAspect="1" noChangeArrowheads="1"/>
          </p:cNvPicPr>
          <p:nvPr>
            <p:ph idx="1"/>
          </p:nvPr>
        </p:nvPicPr>
        <p:blipFill>
          <a:blip r:embed="rId3" cstate="print"/>
          <a:srcRect/>
          <a:stretch>
            <a:fillRect/>
          </a:stretch>
        </p:blipFill>
        <p:spPr bwMode="auto">
          <a:xfrm>
            <a:off x="360555" y="1676400"/>
            <a:ext cx="7945245" cy="34290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dirty="0" smtClean="0">
                <a:solidFill>
                  <a:srgbClr val="004A80"/>
                </a:solidFill>
                <a:effectLst>
                  <a:outerShdw blurRad="38100" dist="38100" dir="2700000" algn="tl">
                    <a:srgbClr val="000000">
                      <a:alpha val="43137"/>
                    </a:srgbClr>
                  </a:outerShdw>
                </a:effectLst>
                <a:latin typeface="Franklin Gothic Demi" pitchFamily="34" charset="0"/>
                <a:ea typeface="Tahoma" panose="020B0604030504040204" pitchFamily="34" charset="0"/>
                <a:cs typeface="Tahoma" panose="020B0604030504040204" pitchFamily="34" charset="0"/>
              </a:rPr>
              <a:t>How common is mental illness?</a:t>
            </a:r>
            <a:endParaRPr lang="en-US" dirty="0">
              <a:solidFill>
                <a:srgbClr val="004A80"/>
              </a:solidFill>
              <a:effectLst>
                <a:outerShdw blurRad="38100" dist="38100" dir="2700000" algn="tl">
                  <a:srgbClr val="000000">
                    <a:alpha val="43137"/>
                  </a:srgbClr>
                </a:outerShdw>
              </a:effectLst>
              <a:latin typeface="Franklin Gothic Demi" pitchFamily="34" charset="0"/>
              <a:ea typeface="Tahoma" panose="020B0604030504040204" pitchFamily="34" charset="0"/>
              <a:cs typeface="Tahoma" panose="020B0604030504040204" pitchFamily="34" charset="0"/>
            </a:endParaRPr>
          </a:p>
        </p:txBody>
      </p:sp>
      <p:pic>
        <p:nvPicPr>
          <p:cNvPr id="4" name="Content Placeholder 3" descr="1-4-coworkers.png"/>
          <p:cNvPicPr>
            <a:picLocks noGrp="1" noChangeAspect="1"/>
          </p:cNvPicPr>
          <p:nvPr>
            <p:ph idx="1"/>
          </p:nvPr>
        </p:nvPicPr>
        <p:blipFill>
          <a:blip r:embed="rId3" cstate="print"/>
          <a:stretch>
            <a:fillRect/>
          </a:stretch>
        </p:blipFill>
        <p:spPr>
          <a:xfrm>
            <a:off x="2057400" y="1066800"/>
            <a:ext cx="1600200" cy="1600200"/>
          </a:xfrm>
        </p:spPr>
      </p:pic>
      <p:pic>
        <p:nvPicPr>
          <p:cNvPr id="5" name="Picture 4" descr="1-4-family.png"/>
          <p:cNvPicPr>
            <a:picLocks noChangeAspect="1"/>
          </p:cNvPicPr>
          <p:nvPr/>
        </p:nvPicPr>
        <p:blipFill>
          <a:blip r:embed="rId4" cstate="print"/>
          <a:stretch>
            <a:fillRect/>
          </a:stretch>
        </p:blipFill>
        <p:spPr>
          <a:xfrm>
            <a:off x="3810000" y="1066800"/>
            <a:ext cx="1600200" cy="1620455"/>
          </a:xfrm>
          <a:prstGeom prst="rect">
            <a:avLst/>
          </a:prstGeom>
        </p:spPr>
      </p:pic>
      <p:pic>
        <p:nvPicPr>
          <p:cNvPr id="6" name="Picture 5" descr="1-in-4-friends.png"/>
          <p:cNvPicPr>
            <a:picLocks noChangeAspect="1"/>
          </p:cNvPicPr>
          <p:nvPr/>
        </p:nvPicPr>
        <p:blipFill>
          <a:blip r:embed="rId5" cstate="print"/>
          <a:stretch>
            <a:fillRect/>
          </a:stretch>
        </p:blipFill>
        <p:spPr>
          <a:xfrm>
            <a:off x="5638800" y="1066800"/>
            <a:ext cx="1620454" cy="1620454"/>
          </a:xfrm>
          <a:prstGeom prst="rect">
            <a:avLst/>
          </a:prstGeom>
        </p:spPr>
      </p:pic>
      <p:pic>
        <p:nvPicPr>
          <p:cNvPr id="3" name="Picture 2"/>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t="5407"/>
          <a:stretch/>
        </p:blipFill>
        <p:spPr bwMode="auto">
          <a:xfrm>
            <a:off x="914400" y="4038600"/>
            <a:ext cx="2771775" cy="2200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TextBox 9"/>
          <p:cNvSpPr txBox="1"/>
          <p:nvPr/>
        </p:nvSpPr>
        <p:spPr>
          <a:xfrm>
            <a:off x="1066800" y="2667000"/>
            <a:ext cx="6781800" cy="1107996"/>
          </a:xfrm>
          <a:prstGeom prst="rect">
            <a:avLst/>
          </a:prstGeom>
          <a:noFill/>
        </p:spPr>
        <p:txBody>
          <a:bodyPr wrap="square" rtlCol="0">
            <a:spAutoFit/>
          </a:bodyPr>
          <a:lstStyle/>
          <a:p>
            <a:pPr algn="ctr"/>
            <a:r>
              <a:rPr lang="en-US" sz="3000" dirty="0" smtClean="0">
                <a:solidFill>
                  <a:srgbClr val="004A80"/>
                </a:solidFill>
              </a:rPr>
              <a:t>1 in 4 adults – approximately </a:t>
            </a:r>
          </a:p>
          <a:p>
            <a:pPr algn="ctr"/>
            <a:r>
              <a:rPr lang="en-US" sz="3600" b="1" dirty="0" smtClean="0">
                <a:solidFill>
                  <a:srgbClr val="004A80"/>
                </a:solidFill>
              </a:rPr>
              <a:t>65 million Americans</a:t>
            </a:r>
            <a:endParaRPr lang="en-US" sz="3600" b="1" dirty="0">
              <a:solidFill>
                <a:srgbClr val="004A80"/>
              </a:solidFill>
            </a:endParaRPr>
          </a:p>
        </p:txBody>
      </p:sp>
      <p:pic>
        <p:nvPicPr>
          <p:cNvPr id="9" name="Picture 2" descr="http://www.bringchange2mind.org/page/-/images/user_uploads/facts/bc2m_tout_children_alia1.jpg/@mx_260"/>
          <p:cNvPicPr>
            <a:picLocks noChangeAspect="1" noChangeArrowheads="1"/>
          </p:cNvPicPr>
          <p:nvPr/>
        </p:nvPicPr>
        <p:blipFill>
          <a:blip r:embed="rId7" cstate="print"/>
          <a:srcRect/>
          <a:stretch>
            <a:fillRect/>
          </a:stretch>
        </p:blipFill>
        <p:spPr bwMode="auto">
          <a:xfrm>
            <a:off x="5791200" y="3682511"/>
            <a:ext cx="3042920" cy="2633296"/>
          </a:xfrm>
          <a:prstGeom prst="rect">
            <a:avLst/>
          </a:prstGeom>
          <a:noFill/>
        </p:spPr>
      </p:pic>
      <p:sp>
        <p:nvSpPr>
          <p:cNvPr id="11" name="TextBox 10"/>
          <p:cNvSpPr txBox="1"/>
          <p:nvPr/>
        </p:nvSpPr>
        <p:spPr>
          <a:xfrm rot="300502">
            <a:off x="6503648" y="4410931"/>
            <a:ext cx="1469257" cy="707886"/>
          </a:xfrm>
          <a:prstGeom prst="rect">
            <a:avLst/>
          </a:prstGeom>
          <a:solidFill>
            <a:schemeClr val="tx1"/>
          </a:solidFill>
        </p:spPr>
        <p:txBody>
          <a:bodyPr wrap="square" rtlCol="0">
            <a:spAutoFit/>
          </a:bodyPr>
          <a:lstStyle/>
          <a:p>
            <a:pPr algn="ctr"/>
            <a:r>
              <a:rPr lang="en-US" sz="4000" b="1" dirty="0" smtClean="0">
                <a:solidFill>
                  <a:srgbClr val="0000FF"/>
                </a:solidFill>
              </a:rPr>
              <a:t>1 IN 5</a:t>
            </a:r>
            <a:endParaRPr lang="en-US" sz="4000" b="1" dirty="0">
              <a:solidFill>
                <a:srgbClr val="0000FF"/>
              </a:solidFill>
            </a:endParaRPr>
          </a:p>
        </p:txBody>
      </p:sp>
    </p:spTree>
    <p:extLst>
      <p:ext uri="{BB962C8B-B14F-4D97-AF65-F5344CB8AC3E}">
        <p14:creationId xmlns="" xmlns:p14="http://schemas.microsoft.com/office/powerpoint/2010/main" val="32453535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2596"/>
      </a:hlink>
      <a:folHlink>
        <a:srgbClr val="711D7A"/>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3650</TotalTime>
  <Words>3008</Words>
  <Application>Microsoft Office PowerPoint</Application>
  <PresentationFormat>On-screen Show (4:3)</PresentationFormat>
  <Paragraphs>511</Paragraphs>
  <Slides>33</Slides>
  <Notes>32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Slide 1</vt:lpstr>
      <vt:lpstr>Learning Objectives</vt:lpstr>
      <vt:lpstr>Slide 3</vt:lpstr>
      <vt:lpstr>The Gifts of Peer Support</vt:lpstr>
      <vt:lpstr>Mental Health Problems vs. Mental Illness What’s the difference?</vt:lpstr>
      <vt:lpstr>Slide 6</vt:lpstr>
      <vt:lpstr>Defining Mental Illness</vt:lpstr>
      <vt:lpstr>Mental Health – Mental Illness Continuum</vt:lpstr>
      <vt:lpstr>How common is mental illness?</vt:lpstr>
      <vt:lpstr>What causes mental illness?</vt:lpstr>
      <vt:lpstr>The Impact of Mental Illness</vt:lpstr>
      <vt:lpstr>Slide 12</vt:lpstr>
      <vt:lpstr>Our Country’s Largest Mental Health Facility:</vt:lpstr>
      <vt:lpstr>Slide 14</vt:lpstr>
      <vt:lpstr>Slide 15</vt:lpstr>
      <vt:lpstr>Depression: Feelings of depression are normal reactions to loss, life's struggles, or an injured self-esteem; however, when feelings of intense sadness last for many weeks and impact ability to function, it is something more than sadness. It may very well be clinical depression -- a treatable medical condition. </vt:lpstr>
      <vt:lpstr>Slide 17</vt:lpstr>
      <vt:lpstr>Bipolar Disorder Medical illness which causes shifts in mood, energy and ability to function.</vt:lpstr>
      <vt:lpstr>Slide 19</vt:lpstr>
      <vt:lpstr>Anxiety Disorders  Anxiety disorders have different symptoms,  but all the symptoms cluster around  excessive, irrational fear and dread.</vt:lpstr>
      <vt:lpstr>Slide 21</vt:lpstr>
      <vt:lpstr>Slide 22</vt:lpstr>
      <vt:lpstr>Thought Disorders  Schizophrenia &amp; Schizoaffective Disorder interfere with a person’s ability to think clearly, know what is reality and  what is not and manage activities of daily living.  </vt:lpstr>
      <vt:lpstr>Slide 24</vt:lpstr>
      <vt:lpstr>Personality Disorders Personality disorders create rigid and unhealthy patterns of thinking, functioning and behaving which impacts  perceptions of relationships and situations. </vt:lpstr>
      <vt:lpstr>Dual Diagnosis:   Mental Illness &amp;  Substance Use Disorder</vt:lpstr>
      <vt:lpstr>Slide 27</vt:lpstr>
      <vt:lpstr>Alcohol-specific Issues</vt:lpstr>
      <vt:lpstr>Impact of Dual Diagnosis</vt:lpstr>
      <vt:lpstr>Slide 30</vt:lpstr>
      <vt:lpstr>Slide 31</vt:lpstr>
      <vt:lpstr>Slide 32</vt:lpstr>
      <vt:lpstr>Slide 33</vt:lpstr>
    </vt:vector>
  </TitlesOfParts>
  <Company>Windows User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Clay</dc:creator>
  <cp:lastModifiedBy>Paula Verrett</cp:lastModifiedBy>
  <cp:revision>224</cp:revision>
  <dcterms:created xsi:type="dcterms:W3CDTF">2014-03-17T15:06:22Z</dcterms:created>
  <dcterms:modified xsi:type="dcterms:W3CDTF">2014-11-17T23:09:13Z</dcterms:modified>
</cp:coreProperties>
</file>